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0.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theme/theme12.xml" ContentType="application/vnd.openxmlformats-officedocument.theme+xml"/>
  <Override PartName="/ppt/slideLayouts/slideLayout55.xml" ContentType="application/vnd.openxmlformats-officedocument.presentationml.slideLayout+xml"/>
  <Override PartName="/ppt/theme/theme13.xml" ContentType="application/vnd.openxmlformats-officedocument.theme+xml"/>
  <Override PartName="/ppt/slideLayouts/slideLayout5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44_82216101.xml" ContentType="application/vnd.ms-powerpoint.comments+xml"/>
  <Override PartName="/ppt/notesSlides/notesSlide4.xml" ContentType="application/vnd.openxmlformats-officedocument.presentationml.notesSlide+xml"/>
  <Override PartName="/ppt/comments/modernComment_7FFFC8C0_BD2319B6.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5570" r:id="rId1"/>
    <p:sldMasterId id="2147495534" r:id="rId2"/>
    <p:sldMasterId id="2147496113" r:id="rId3"/>
    <p:sldMasterId id="2147496475" r:id="rId4"/>
    <p:sldMasterId id="2147496455" r:id="rId5"/>
    <p:sldMasterId id="2147496282" r:id="rId6"/>
    <p:sldMasterId id="2147496155" r:id="rId7"/>
    <p:sldMasterId id="2147484495" r:id="rId8"/>
    <p:sldMasterId id="2147483875" r:id="rId9"/>
    <p:sldMasterId id="2147496479" r:id="rId10"/>
    <p:sldMasterId id="2147496512" r:id="rId11"/>
    <p:sldMasterId id="2147496767" r:id="rId12"/>
    <p:sldMasterId id="2147496686" r:id="rId13"/>
    <p:sldMasterId id="2147485447" r:id="rId14"/>
  </p:sldMasterIdLst>
  <p:notesMasterIdLst>
    <p:notesMasterId r:id="rId49"/>
  </p:notesMasterIdLst>
  <p:sldIdLst>
    <p:sldId id="1862" r:id="rId15"/>
    <p:sldId id="2147469514" r:id="rId16"/>
    <p:sldId id="1860" r:id="rId17"/>
    <p:sldId id="2147469504" r:id="rId18"/>
    <p:sldId id="1825" r:id="rId19"/>
    <p:sldId id="2147469505" r:id="rId20"/>
    <p:sldId id="2147469521" r:id="rId21"/>
    <p:sldId id="270" r:id="rId22"/>
    <p:sldId id="2147469502" r:id="rId23"/>
    <p:sldId id="2147469490" r:id="rId24"/>
    <p:sldId id="283" r:id="rId25"/>
    <p:sldId id="1826" r:id="rId26"/>
    <p:sldId id="2147469506" r:id="rId27"/>
    <p:sldId id="2147469507" r:id="rId28"/>
    <p:sldId id="2147469508" r:id="rId29"/>
    <p:sldId id="1869" r:id="rId30"/>
    <p:sldId id="2147469517" r:id="rId31"/>
    <p:sldId id="2147469518" r:id="rId32"/>
    <p:sldId id="2147469519" r:id="rId33"/>
    <p:sldId id="2147469520" r:id="rId34"/>
    <p:sldId id="2147469513" r:id="rId35"/>
    <p:sldId id="2147469492" r:id="rId36"/>
    <p:sldId id="2147469493" r:id="rId37"/>
    <p:sldId id="2147469494" r:id="rId38"/>
    <p:sldId id="272" r:id="rId39"/>
    <p:sldId id="2147469480" r:id="rId40"/>
    <p:sldId id="266" r:id="rId41"/>
    <p:sldId id="2147469482" r:id="rId42"/>
    <p:sldId id="2147469515" r:id="rId43"/>
    <p:sldId id="288" r:id="rId44"/>
    <p:sldId id="2147469497" r:id="rId45"/>
    <p:sldId id="2147469477" r:id="rId46"/>
    <p:sldId id="2147469498" r:id="rId47"/>
    <p:sldId id="2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6CCEC6-92FE-4B7D-84A4-6DACC88C312E}">
          <p14:sldIdLst>
            <p14:sldId id="1862"/>
            <p14:sldId id="2147469514"/>
            <p14:sldId id="1860"/>
            <p14:sldId id="2147469504"/>
          </p14:sldIdLst>
        </p14:section>
        <p14:section name="Motivation + Definition" id="{8E025C16-F388-42F6-A12B-03B22FF35D32}">
          <p14:sldIdLst>
            <p14:sldId id="1825"/>
            <p14:sldId id="2147469505"/>
            <p14:sldId id="2147469521"/>
          </p14:sldIdLst>
        </p14:section>
        <p14:section name="Timeline n History" id="{B6F03F55-DBC5-4365-A86C-9A9B65B732F1}">
          <p14:sldIdLst>
            <p14:sldId id="270"/>
            <p14:sldId id="2147469502"/>
            <p14:sldId id="2147469490"/>
            <p14:sldId id="283"/>
          </p14:sldIdLst>
        </p14:section>
        <p14:section name="Key Workloads" id="{093C9F65-DBEC-47C9-9B32-AEAA0A713BED}">
          <p14:sldIdLst>
            <p14:sldId id="1826"/>
            <p14:sldId id="2147469506"/>
            <p14:sldId id="2147469507"/>
            <p14:sldId id="2147469508"/>
          </p14:sldIdLst>
        </p14:section>
        <p14:section name="Computer Vision" id="{E68A260F-D460-416C-B732-E031585FF817}">
          <p14:sldIdLst>
            <p14:sldId id="1869"/>
            <p14:sldId id="2147469517"/>
            <p14:sldId id="2147469518"/>
            <p14:sldId id="2147469519"/>
            <p14:sldId id="2147469520"/>
            <p14:sldId id="2147469513"/>
          </p14:sldIdLst>
        </p14:section>
        <p14:section name="OpenAI + Azure AI (10)" id="{4364D1CB-C243-44B5-A2C9-4B18DAD79B18}">
          <p14:sldIdLst>
            <p14:sldId id="2147469492"/>
            <p14:sldId id="2147469493"/>
            <p14:sldId id="2147469494"/>
            <p14:sldId id="272"/>
            <p14:sldId id="2147469480"/>
            <p14:sldId id="266"/>
            <p14:sldId id="2147469482"/>
          </p14:sldIdLst>
        </p14:section>
        <p14:section name="Demo" id="{1DEE8A55-1085-4B31-8F20-0EDDE8B75AEA}">
          <p14:sldIdLst>
            <p14:sldId id="2147469515"/>
          </p14:sldIdLst>
        </p14:section>
        <p14:section name="Responsible AI (6)" id="{22221A82-74AC-4A6D-BD86-950053446D29}">
          <p14:sldIdLst>
            <p14:sldId id="288"/>
            <p14:sldId id="2147469497"/>
            <p14:sldId id="2147469477"/>
          </p14:sldIdLst>
        </p14:section>
        <p14:section name="Useful Links" id="{5C768F9C-CB42-4D69-AA5D-44909441571C}">
          <p14:sldIdLst>
            <p14:sldId id="2147469498"/>
            <p14:sldId id="2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F4B3B0-935C-D4F5-071B-C8F2EDE921C2}" name="Taiwo Omoyeni" initials="TO" userId="S::Kingdom@shunlexxi.onmicrosoft.com::c6c60acb-a426-42e8-89af-200466df03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D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70" autoAdjust="0"/>
  </p:normalViewPr>
  <p:slideViewPr>
    <p:cSldViewPr snapToGrid="0">
      <p:cViewPr varScale="1">
        <p:scale>
          <a:sx n="68" d="100"/>
          <a:sy n="68" d="100"/>
        </p:scale>
        <p:origin x="12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s>
</file>

<file path=ppt/comments/modernComment_744_82216101.xml><?xml version="1.0" encoding="utf-8"?>
<p188:cmLst xmlns:a="http://schemas.openxmlformats.org/drawingml/2006/main" xmlns:r="http://schemas.openxmlformats.org/officeDocument/2006/relationships" xmlns:p188="http://schemas.microsoft.com/office/powerpoint/2018/8/main">
  <p188:cm id="{B9646EE8-2E61-4C30-AF85-00533F522933}" authorId="{49F4B3B0-935C-D4F5-071B-C8F2EDE921C2}" status="resolved" created="2023-08-01T11:33:47.457" complete="100000">
    <pc:sldMkLst xmlns:pc="http://schemas.microsoft.com/office/powerpoint/2013/main/command">
      <pc:docMk/>
      <pc:sldMk cId="2183225601" sldId="1860"/>
    </pc:sldMkLst>
    <p188:txBody>
      <a:bodyPr/>
      <a:lstStyle/>
      <a:p>
        <a:r>
          <a:rPr lang="en-US"/>
          <a:t>Add  Images</a:t>
        </a:r>
      </a:p>
    </p188:txBody>
  </p188:cm>
</p188:cmLst>
</file>

<file path=ppt/comments/modernComment_7FFFC8C0_BD2319B6.xml><?xml version="1.0" encoding="utf-8"?>
<p188:cmLst xmlns:a="http://schemas.openxmlformats.org/drawingml/2006/main" xmlns:r="http://schemas.openxmlformats.org/officeDocument/2006/relationships" xmlns:p188="http://schemas.microsoft.com/office/powerpoint/2018/8/main">
  <p188:cm id="{FE737FB9-320A-448E-A0E9-1F9540CD7A5D}" authorId="{49F4B3B0-935C-D4F5-071B-C8F2EDE921C2}" created="2023-08-01T11:49:58.505">
    <pc:sldMkLst xmlns:pc="http://schemas.microsoft.com/office/powerpoint/2013/main/command">
      <pc:docMk/>
      <pc:sldMk cId="3173194166" sldId="2147469504"/>
    </pc:sldMkLst>
    <p188:txBody>
      <a:bodyPr/>
      <a:lstStyle/>
      <a:p>
        <a:r>
          <a:rPr lang="en-US"/>
          <a:t>May update Agenda after completing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4D4B-93C1-4E38-BD83-BA49F81291F4}" type="datetimeFigureOut">
              <a:rPr lang="en-US" smtClean="0"/>
              <a:t>8/5/2023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69B9-ED4A-4B9F-B0B1-8B236FE927F8}" type="slidenum">
              <a:rPr lang="en-US" smtClean="0"/>
              <a:t>‹#›</a:t>
            </a:fld>
            <a:endParaRPr lang="en-US"/>
          </a:p>
        </p:txBody>
      </p:sp>
    </p:spTree>
    <p:extLst>
      <p:ext uri="{BB962C8B-B14F-4D97-AF65-F5344CB8AC3E}">
        <p14:creationId xmlns:p14="http://schemas.microsoft.com/office/powerpoint/2010/main" val="273056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blog/general-availability-of-azure-openai-service-expands-access-to-large-advanced-ai-models-with-added-enterprise-benefi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AI_wint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1drv.ms/v/s!AvnBxHLEE2bahA-5A5kyWzFdnneX?e=0mOV8z"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1drv.ms/v/s!AvnBxHLEE2bahBC5Ho88XAl4sJER?e=8vLEvF" TargetMode="External"/><Relationship Id="rId4" Type="http://schemas.openxmlformats.org/officeDocument/2006/relationships/hyperlink" Target="https://1drv.ms/v/s!AvnBxHLEE2bahBU-feg7pGLfXYPo?e=ev6Fr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I’m Taiwo Omoyeni, a Microsoft Student Ambassador from the Federal University of Agriculture, Abeokuta. </a:t>
            </a:r>
          </a:p>
          <a:p>
            <a:endParaRPr lang="en-US" dirty="0"/>
          </a:p>
          <a:p>
            <a:r>
              <a:rPr lang="en-US" dirty="0"/>
              <a:t>Do well to share where you’re joining from in the Chat, I’m from Nigeria by the way.</a:t>
            </a:r>
          </a:p>
          <a:p>
            <a:r>
              <a:rPr lang="en-US" dirty="0"/>
              <a:t> </a:t>
            </a:r>
          </a:p>
          <a:p>
            <a:r>
              <a:rPr lang="en-US" dirty="0"/>
              <a:t>Special thanks to you all for joining this session, Thanks to Ambassadors here, Thanks to the Moderators helping to monitor the chat and lobby!</a:t>
            </a:r>
          </a:p>
          <a:p>
            <a:endParaRPr lang="en-US" dirty="0"/>
          </a:p>
          <a:p>
            <a:r>
              <a:rPr lang="en-US" dirty="0"/>
              <a:t>Feel free to share your excitements about AI</a:t>
            </a:r>
          </a:p>
        </p:txBody>
      </p:sp>
      <p:sp>
        <p:nvSpPr>
          <p:cNvPr id="4" name="Slide Number Placeholder 3"/>
          <p:cNvSpPr>
            <a:spLocks noGrp="1"/>
          </p:cNvSpPr>
          <p:nvPr>
            <p:ph type="sldNum" sz="quarter" idx="5"/>
          </p:nvPr>
        </p:nvSpPr>
        <p:spPr/>
        <p:txBody>
          <a:bodyPr/>
          <a:lstStyle/>
          <a:p>
            <a:fld id="{70F569B9-ED4A-4B9F-B0B1-8B236FE927F8}" type="slidenum">
              <a:rPr lang="en-US" smtClean="0"/>
              <a:t>1</a:t>
            </a:fld>
            <a:endParaRPr lang="en-US"/>
          </a:p>
        </p:txBody>
      </p:sp>
    </p:spTree>
    <p:extLst>
      <p:ext uri="{BB962C8B-B14F-4D97-AF65-F5344CB8AC3E}">
        <p14:creationId xmlns:p14="http://schemas.microsoft.com/office/powerpoint/2010/main" val="3873307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go over just a few of the updates that have been announced in the last few months: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Jun 22: GitHub Copilot, an AI-empowered pair programmer has been unleashed for all developers and available on the most common IDEs;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Oct 22: the birth of Microsoft designer, enabling content creator to generate high quality graphics and illustrations using AI;</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Jan 2023: Azure OpenAI service, enabling the access of Azure customers to OpenAI models, is generally available and a reinforced partnership between OpenAI and Microsoft is announced, with all the workloads running on Azure</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Feb 2023: The new Microsoft Bing, with search capabilities empowered by generative AI, has become available</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March 2023: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GPT4 families of models have been added to the AOAI service offering;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Same March 2023: Microsoft 365 suite included some preview AI-empowered features (called Copilot) which revolutionize the way of working and interacting with office tools; </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GitHub Copilot introduced new preview features, including a chat experience powered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expect lots of new incredible updates in the following months. </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Good blog link for release details: </a:t>
            </a:r>
            <a:r>
              <a:rPr lang="en-US" dirty="0">
                <a:hlinkClick r:id="rId3"/>
              </a:rPr>
              <a:t>General availability of Azure OpenAI Service expands access to large, advanced AI models with added enterprise benefits | Azure Blog and Updates | Microsoft Azure</a:t>
            </a:r>
            <a:endParaRPr lang="en-US" i="0" dirty="0"/>
          </a:p>
        </p:txBody>
      </p:sp>
      <p:sp>
        <p:nvSpPr>
          <p:cNvPr id="4" name="Slide Number Placeholder 3"/>
          <p:cNvSpPr>
            <a:spLocks noGrp="1"/>
          </p:cNvSpPr>
          <p:nvPr>
            <p:ph type="sldNum" sz="quarter" idx="5"/>
          </p:nvPr>
        </p:nvSpPr>
        <p:spPr/>
        <p:txBody>
          <a:bodyPr/>
          <a:lstStyle/>
          <a:p>
            <a:fld id="{F43ED841-078D-4814-8BEE-1F1F3F6D6404}" type="slidenum">
              <a:rPr lang="en-US" smtClean="0"/>
              <a:t>10</a:t>
            </a:fld>
            <a:endParaRPr lang="en-US"/>
          </a:p>
        </p:txBody>
      </p:sp>
    </p:spTree>
    <p:extLst>
      <p:ext uri="{BB962C8B-B14F-4D97-AF65-F5344CB8AC3E}">
        <p14:creationId xmlns:p14="http://schemas.microsoft.com/office/powerpoint/2010/main" val="1390464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what has changed and what all this hype is about, let’s do a step back and let’s try to define some basic pre-learnings about AI and natural language processing. If enlarge the time window, we can observe how things weren’t always so fast.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projects in the AI domain date back to 60s, when the first researchers began to explore the possibility to create machines able to replicate some of the human cognitive capabilities, like the conversation. </a:t>
            </a:r>
            <a:r>
              <a:rPr lang="en-US" sz="2800" b="0" i="0" dirty="0">
                <a:solidFill>
                  <a:srgbClr val="24292F"/>
                </a:solidFill>
                <a:effectLst/>
                <a:latin typeface="-apple-system"/>
              </a:rPr>
              <a:t>Initially, symbolic reasoning was a prevalent approach, and it led to a number of important successes, such as Eliza, the 1</a:t>
            </a:r>
            <a:r>
              <a:rPr lang="en-US" sz="2800" b="0" i="0" baseline="30000" dirty="0">
                <a:solidFill>
                  <a:srgbClr val="24292F"/>
                </a:solidFill>
                <a:effectLst/>
                <a:latin typeface="-apple-system"/>
              </a:rPr>
              <a:t>st</a:t>
            </a:r>
            <a:r>
              <a:rPr lang="en-US" sz="2800" b="0" i="0" dirty="0">
                <a:solidFill>
                  <a:srgbClr val="24292F"/>
                </a:solidFill>
                <a:effectLst/>
                <a:latin typeface="-apple-system"/>
              </a:rPr>
              <a:t> type written chatbot acting as a psychiatrist. However, it soon became clear that such approach does not scale well. Extracting the knowledge from an expert, representing it in a computer, and keeping that knowledgebase accurate turns out to be a very complex task, and too expensive to be practical in many cases. This led to so-called </a:t>
            </a:r>
            <a:r>
              <a:rPr lang="en-US" sz="2800" b="0" i="0" u="none" strike="noStrike" dirty="0">
                <a:effectLst/>
                <a:latin typeface="-apple-system"/>
                <a:hlinkClick r:id="rId3"/>
              </a:rPr>
              <a:t>AI Winter</a:t>
            </a:r>
            <a:r>
              <a:rPr lang="en-US" sz="2800" b="0" i="0" dirty="0">
                <a:solidFill>
                  <a:srgbClr val="24292F"/>
                </a:solidFill>
                <a:effectLst/>
                <a:latin typeface="-apple-system"/>
              </a:rPr>
              <a:t> in the 1970s.</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A turning point arrives during 90s, with the technological evolution of the </a:t>
            </a:r>
            <a:r>
              <a:rPr lang="en-US" sz="2800" b="0" i="0" kern="100" dirty="0" err="1">
                <a:solidFill>
                  <a:srgbClr val="24292F"/>
                </a:solidFill>
                <a:effectLst/>
                <a:latin typeface="-apple-system"/>
                <a:ea typeface="Calibri" panose="020F0502020204030204" pitchFamily="34" charset="0"/>
                <a:cs typeface="Times New Roman" panose="02020603050405020304" pitchFamily="18" charset="0"/>
              </a:rPr>
              <a:t>hw</a:t>
            </a: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 (cheaper and most capable to handle large amount of data), together with the creation of new algorithms, classified as machine learning, able to learn patterns from data, without being explicitly programmed with specific instructions. In particular,  new statistical models, called neural networks – inspired by the biological structure of the brain, made up of inter-connected neurons – gave a boost to the AI research development, being able to work well also with more complex inputs (not only categories or numbers) like images and audio. This statistical models, belonging to a subgroup of ML called DL, benefited also of the availability of more powerful type of elaboration unit, GPUs.</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The modern virtual assistants born in 2010s, like Siri, Cortana and Google Assistant, are also built upon language models based on NNs. They are very proficient in a subdomain of AI known as Natural Language processing, the capability of a machine of processing and interpreting the human language; identified a specific need in the input request from the user they are also able to pair it with a suitable answer (retrieved via web search or in a list of pre-defined answers). </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Generative AI is the cutting-edge technology in this field nowadays, and it is able to generate examples starting from a huge amount of data used to train a model (and when I say huge, I think about all the data publicly accessible on Internet). There’s why we talk about large models, because of the amount of data used for their training and because of the number of calculations they are able to handle at the same time. The examples those models are able to create could be of different type, and we will see it in more details, from text to code, to images. In the image you see the output of a large language model when asking if it can write a poetry.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99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chemeClr val="accent1"/>
                </a:solidFill>
                <a:effectLst/>
              </a:rPr>
              <a:t>[Enough of History, Let’s talk about key workloads]</a:t>
            </a:r>
          </a:p>
          <a:p>
            <a:endParaRPr lang="en-US" b="0" i="0" dirty="0">
              <a:solidFill>
                <a:schemeClr val="accent1"/>
              </a:solidFill>
              <a:effectLst/>
            </a:endParaRPr>
          </a:p>
          <a:p>
            <a:r>
              <a:rPr lang="en-US" b="0" i="0" dirty="0">
                <a:solidFill>
                  <a:schemeClr val="accent1"/>
                </a:solidFill>
                <a:effectLst/>
              </a:rPr>
              <a:t>You may concern them as TERMS you would hear AI Developers use often.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942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3070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popular use case is Azure Cognitive Search, which allows you ask an AI questions about your data</a:t>
            </a:r>
          </a:p>
          <a:p>
            <a:endParaRPr lang="en-US" dirty="0"/>
          </a:p>
          <a:p>
            <a:r>
              <a:rPr lang="en-US" dirty="0"/>
              <a:t>You may watch the attached video when you get the slide later 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8903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Workload is the Computer Vision, which is what we would be utilizing in our demo session later 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5467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57018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4363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4611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of Conduct</a:t>
            </a:r>
          </a:p>
          <a:p>
            <a:endParaRPr lang="en-US" dirty="0"/>
          </a:p>
          <a:p>
            <a:r>
              <a:rPr lang="en-US" dirty="0"/>
              <a:t>On this call, we would like to urge you to please, be welcoming……..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11602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66752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Microsoft have a very public partnership with OpenAI</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Open AI trying to build systems that build general intelligence – a real shift in what can be done with machine learning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Normally very specific models solving specific problems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Partnered about 4 years ago in 2019 – worlds most advanced supercomputing infrastructure that they train the models on, in turn we get to use those models to build the platform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our own platforms as well as packaging up for customers to build their platforms 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GPT4 build on Azure using specialized hardware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GPT3 – GPT3.5 AND GPT 4 now - can understand and generate text. providing a prompt this model will generate an answer with natural language (image inputs coming in the future) </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Codex – translates natural language to code, powers Github Co-Pilot, proficient in a dozen programming languages, a descendant of GPT3 model</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DALLE – created original and realistic art from a text description</a:t>
            </a:r>
          </a:p>
          <a:p>
            <a:pPr marL="0" marR="0" lvl="0" indent="0">
              <a:lnSpc>
                <a:spcPct val="107000"/>
              </a:lnSpc>
              <a:spcBef>
                <a:spcPts val="0"/>
              </a:spcBef>
              <a:spcAft>
                <a:spcPts val="800"/>
              </a:spcAft>
              <a:buFont typeface="Calibri" panose="020F0502020204030204" pitchFamily="34"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a:effectLst/>
                <a:latin typeface="Calibri" panose="020F0502020204030204" pitchFamily="34" charset="0"/>
                <a:ea typeface="Calibri" panose="020F0502020204030204" pitchFamily="34" charset="0"/>
                <a:cs typeface="Times New Roman" panose="02020603050405020304" pitchFamily="18" charset="0"/>
              </a:rPr>
              <a:t> – interacts in a conversational way, conversation allows for follow up questions that hold context</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2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Open AI Service is not the only service available to you  - considering the use case is key</a:t>
            </a:r>
          </a:p>
          <a:p>
            <a:pPr marL="171450" indent="-171450">
              <a:buFont typeface="Arial" panose="020B0604020202020204" pitchFamily="34" charset="0"/>
              <a:buChar char="•"/>
            </a:pPr>
            <a:r>
              <a:rPr lang="en-US" dirty="0"/>
              <a:t>Do you need to manage the service yourself or is this built into another Microsoft product you could leverage such as power platform (AI builder)</a:t>
            </a:r>
          </a:p>
          <a:p>
            <a:pPr marL="171450" indent="-171450">
              <a:buFont typeface="Arial" panose="020B0604020202020204" pitchFamily="34" charset="0"/>
              <a:buChar char="•"/>
            </a:pPr>
            <a:r>
              <a:rPr lang="en-US" dirty="0"/>
              <a:t>Our scenario-based services are built from understand strong use cases that our customers need across sectors. By already combining cognitive services together for an easier building experience you may find them a better fit</a:t>
            </a:r>
          </a:p>
          <a:p>
            <a:pPr marL="171450" indent="-171450">
              <a:buFont typeface="Arial" panose="020B0604020202020204" pitchFamily="34" charset="0"/>
              <a:buChar char="•"/>
            </a:pPr>
            <a:r>
              <a:rPr lang="en-US" dirty="0"/>
              <a:t>Open AI Service is fantastic for natural language processing/text input – processing text, conversation or creating text based of images. However, analyzing images, videos </a:t>
            </a:r>
            <a:r>
              <a:rPr lang="en-US" dirty="0" err="1"/>
              <a:t>etc</a:t>
            </a:r>
            <a:r>
              <a:rPr lang="en-US" dirty="0"/>
              <a:t> is another area of machine learning</a:t>
            </a:r>
          </a:p>
          <a:p>
            <a:pPr marL="171450" indent="-171450">
              <a:buFont typeface="Arial" panose="020B0604020202020204" pitchFamily="34" charset="0"/>
              <a:buChar char="•"/>
            </a:pPr>
            <a:r>
              <a:rPr lang="en-US" dirty="0"/>
              <a:t>Azure Machine Learning for your bespoke models, full management and deployment of those models </a:t>
            </a:r>
          </a:p>
          <a:p>
            <a:endParaRPr lang="en-US" dirty="0"/>
          </a:p>
          <a:p>
            <a:endParaRPr lang="en-US" dirty="0"/>
          </a:p>
          <a:p>
            <a:endParaRPr lang="en-US" dirty="0"/>
          </a:p>
          <a:p>
            <a:endParaRPr lang="en-US" dirty="0"/>
          </a:p>
          <a:p>
            <a:endParaRPr lang="en-US" dirty="0"/>
          </a:p>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20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r>
              <a:rPr lang="en-US" sz="2800" dirty="0"/>
              <a:t>Breaking down the custom AI models section …</a:t>
            </a:r>
          </a:p>
          <a:p>
            <a:pPr marL="0" indent="0">
              <a:lnSpc>
                <a:spcPct val="107000"/>
              </a:lnSpc>
              <a:spcAft>
                <a:spcPts val="800"/>
              </a:spcAft>
              <a:buFontTx/>
              <a:buNone/>
            </a:pPr>
            <a:endParaRPr lang="en-US" sz="2800" dirty="0"/>
          </a:p>
          <a:p>
            <a:pPr marL="0" indent="0">
              <a:lnSpc>
                <a:spcPct val="107000"/>
              </a:lnSpc>
              <a:spcAft>
                <a:spcPts val="800"/>
              </a:spcAft>
              <a:buFontTx/>
              <a:buNone/>
            </a:pPr>
            <a:r>
              <a:rPr lang="en-US" sz="2800" dirty="0"/>
              <a:t>When to prefer Azure OpenAI upon other Azure AI services:</a:t>
            </a:r>
          </a:p>
          <a:p>
            <a:pPr marL="0" indent="0">
              <a:lnSpc>
                <a:spcPct val="107000"/>
              </a:lnSpc>
              <a:spcAft>
                <a:spcPts val="800"/>
              </a:spcAft>
              <a:buFontTx/>
              <a:buNone/>
            </a:pPr>
            <a:r>
              <a:rPr lang="en-US" sz="2800" dirty="0"/>
              <a:t>Here are typical consideration points that we ask our customers to ask themselves.</a:t>
            </a:r>
          </a:p>
          <a:p>
            <a:pPr marL="0" indent="0">
              <a:lnSpc>
                <a:spcPct val="107000"/>
              </a:lnSpc>
              <a:spcAft>
                <a:spcPts val="800"/>
              </a:spcAft>
              <a:buFontTx/>
              <a:buNone/>
            </a:pPr>
            <a:endParaRPr lang="en-US" sz="2800" dirty="0"/>
          </a:p>
          <a:p>
            <a:pPr marL="0" indent="0">
              <a:lnSpc>
                <a:spcPct val="107000"/>
              </a:lnSpc>
              <a:spcAft>
                <a:spcPts val="800"/>
              </a:spcAft>
              <a:buFontTx/>
              <a:buNone/>
            </a:pPr>
            <a:r>
              <a:rPr lang="en-US" sz="2800" dirty="0"/>
              <a:t>If you have said yes to all of the above, then OpenAI may be the right cognitive service to go with. If you haven't checked yes to all of the above or due to any other factors we may come across when doing a deep dive on your use case, we have our other cog services which may cater better to the scenario that we are working with you on. We could also have situations where one of the other cog services may be needed as a complementary service with OpenAI for your particular scenario.</a:t>
            </a:r>
          </a:p>
          <a:p>
            <a:pPr marL="0" indent="0">
              <a:lnSpc>
                <a:spcPct val="107000"/>
              </a:lnSpc>
              <a:spcAft>
                <a:spcPts val="800"/>
              </a:spcAft>
              <a:buFontTx/>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Complexity needed – one service only</a:t>
            </a: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Specific language used in domain – LUIS may be a better fit for more control right now</a:t>
            </a: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Natural Language processing scenarios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8/5/2023 2:02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Pricing is a little more complex than other cognitive services currently </a:t>
            </a:r>
          </a:p>
          <a:p>
            <a:r>
              <a:rPr lang="en-GB"/>
              <a:t>Choosing your models</a:t>
            </a:r>
          </a:p>
          <a:p>
            <a:r>
              <a:rPr lang="en-GB"/>
              <a:t>If you fine tune consider the extra compute hours needed to process and host</a:t>
            </a:r>
          </a:p>
          <a:p>
            <a:r>
              <a:rPr lang="en-GB"/>
              <a:t>Regional availability – still a new service, if data needs to stay in a region other cognitive services may still be more appropriate </a:t>
            </a:r>
          </a:p>
        </p:txBody>
      </p:sp>
      <p:sp>
        <p:nvSpPr>
          <p:cNvPr id="4" name="Slide Number Placeholder 3"/>
          <p:cNvSpPr>
            <a:spLocks noGrp="1"/>
          </p:cNvSpPr>
          <p:nvPr>
            <p:ph type="sldNum" sz="quarter" idx="5"/>
          </p:nvPr>
        </p:nvSpPr>
        <p:spPr/>
        <p:txBody>
          <a:bodyPr/>
          <a:lstStyle/>
          <a:p>
            <a:fld id="{70F569B9-ED4A-4B9F-B0B1-8B236FE927F8}" type="slidenum">
              <a:rPr lang="en-US" smtClean="0"/>
              <a:t>28</a:t>
            </a:fld>
            <a:endParaRPr lang="en-US"/>
          </a:p>
        </p:txBody>
      </p:sp>
    </p:spTree>
    <p:extLst>
      <p:ext uri="{BB962C8B-B14F-4D97-AF65-F5344CB8AC3E}">
        <p14:creationId xmlns:p14="http://schemas.microsoft.com/office/powerpoint/2010/main" val="3468339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 live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29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Alright! Welcome once again to Microsoft Learn AI Skill Challenge </a:t>
            </a:r>
          </a:p>
          <a:p>
            <a:endParaRPr lang="en-US" dirty="0"/>
          </a:p>
          <a:p>
            <a:r>
              <a:rPr lang="en-US" dirty="0"/>
              <a:t>I’d like to know, have you started (sign up) the challenge?</a:t>
            </a:r>
          </a:p>
          <a:p>
            <a:endParaRPr lang="en-US" dirty="0"/>
          </a:p>
          <a:p>
            <a:r>
              <a:rPr lang="en-US" dirty="0"/>
              <a:t>Poll or Comment in Chat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840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output of a generative AI model is not perfect and sometimes the creativity of the model can work against it can, resulting in an output which is a combination of words that the human user can interpret as a mystification of reality or it can be offensive. In those cases we talk about model’s hallucinations. We’ve covered how a large language model works to highlight that behind what looks like magic that’s no more than a statistical model. Generative AI is not intelligent (at least in the more comprehensive definition of intelligence, including critical and creative reasoning or emotional intelligence); it is not deterministic, since as we explained beforehand it adds a certain degree of randomness when selecting the next token to output; it is not trustworthy, since hallucinations, such as erroneous references, content, and statements, may be combined with correct information, and presented in a persuasive and confident manner, making their identification difficult without close inspection and effortful fact-checking.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not able to understand language or math and it doesn’t know fact that are not in its training dataset (for example GPT-3 doesn’t know about Queen Elizabeth’s death).</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 work with those kind of technologies, it’s very important to know not only the power and the capabilities but also the limitations. Especially because those limitations might have significant social impacts when this technology is applied in sensitive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961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We have a few tools to mitigate the impact of hallucinations: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Designing effective prompt, as the ones used in the demo, enabling the model to customize the answers for our scenario and our users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Providing (through the prompt) validated data sources and ask the model to cite them in the answer, in a way that the users can double check the correctness of the information on their own</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Tweaking parameters – like temperature which handles the degree of randomness or max length of the output); Applying content-filtering: AOAI service includes a content management system based on an ensemble of classification models aimed at detecting misuse on the prompt and on the output of the model. Applying those filters into your application that uses the model, you can reduce the risk of harmful use of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575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8/5/2023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would be doing 3 things in summary,</a:t>
            </a:r>
          </a:p>
          <a:p>
            <a:endParaRPr lang="en-US" dirty="0"/>
          </a:p>
          <a:p>
            <a:r>
              <a:rPr lang="en-US" dirty="0"/>
              <a:t>We would be introducing……….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174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I find this videos motivational and would love us to watch the first one together.</a:t>
            </a:r>
          </a:p>
          <a:p>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………Hopefully, you found it motivational too!</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Video Links</a:t>
            </a:r>
            <a:br>
              <a:rPr lang="en-US" dirty="0"/>
            </a:br>
            <a:r>
              <a:rPr lang="en-US" b="0" i="0" dirty="0">
                <a:effectLst/>
                <a:latin typeface="Times New Roman" panose="02020603050405020304" pitchFamily="18" charset="0"/>
                <a:hlinkClick r:id="rId3"/>
              </a:rPr>
              <a:t>https://1drv.ms/v/s!AvnBxHLEE2bahA-5A5kyWzFdnneX?e=0mOV8z</a:t>
            </a:r>
            <a:br>
              <a:rPr lang="en-US" dirty="0"/>
            </a:br>
            <a:br>
              <a:rPr lang="en-US" dirty="0"/>
            </a:br>
            <a:r>
              <a:rPr lang="en-US" b="0" i="0" dirty="0">
                <a:effectLst/>
                <a:latin typeface="Times New Roman" panose="02020603050405020304" pitchFamily="18" charset="0"/>
                <a:hlinkClick r:id="rId4"/>
              </a:rPr>
              <a:t>https://1drv.ms/v/s!AvnBxHLEE2bahBU-feg7pGLfXYPo?e=ev6Frl</a:t>
            </a:r>
            <a:br>
              <a:rPr lang="en-US" dirty="0"/>
            </a:br>
            <a:br>
              <a:rPr lang="en-US" dirty="0"/>
            </a:br>
            <a:br>
              <a:rPr lang="en-US" dirty="0"/>
            </a:br>
            <a:r>
              <a:rPr lang="en-US" b="0" i="0" dirty="0">
                <a:effectLst/>
                <a:latin typeface="Times New Roman" panose="02020603050405020304" pitchFamily="18" charset="0"/>
                <a:hlinkClick r:id="rId5"/>
              </a:rPr>
              <a:t>https://1drv.ms/v/s!AvnBxHLEE2bahBC5Ho88XAl4sJER?e=8vLEvF</a:t>
            </a:r>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Lemme be sure, we are on the same page, What does the Abbreviation “AI” stands for?</a:t>
            </a:r>
          </a:p>
          <a:p>
            <a:endParaRPr lang="en-US" dirty="0"/>
          </a:p>
          <a:p>
            <a:r>
              <a:rPr lang="en-US" dirty="0"/>
              <a:t>In the spirit of interaction, What do you think about AI – What does AI entails?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5849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various usage of AI across different sectors;</a:t>
            </a:r>
          </a:p>
          <a:p>
            <a:endParaRPr lang="en-US" dirty="0"/>
          </a:p>
          <a:p>
            <a:r>
              <a:rPr lang="en-US" dirty="0"/>
              <a:t>For Example; in</a:t>
            </a:r>
          </a:p>
          <a:p>
            <a:endParaRPr lang="en-US" dirty="0"/>
          </a:p>
          <a:p>
            <a:r>
              <a:rPr lang="en-US" dirty="0"/>
              <a:t>Agriculture: Robot Harvesters, Computer vision to monitor crop &amp; soil health</a:t>
            </a:r>
          </a:p>
          <a:p>
            <a:r>
              <a:rPr lang="en-US" dirty="0" err="1"/>
              <a:t>Defence</a:t>
            </a:r>
            <a:r>
              <a:rPr lang="en-US" dirty="0"/>
              <a:t>: Civilian Detector, War Simulation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Education: Plagiarism Checker, Automated Grading, Virtual Teaching</a:t>
            </a:r>
          </a:p>
          <a:p>
            <a:r>
              <a:rPr lang="en-US" dirty="0"/>
              <a:t>Banking: Fraud Detection</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8/5/2023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4643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 me take you back in time to pre November 2021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43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dirty="0"/>
              <a:t>The Azure AI platform looked like this … a great set of service to target both data scientists and AI developers across all industries.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Starting at the bottom of the screen we have Azure machine learning.</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Moving up the platform levels we have cognitive services, which includes;</a:t>
            </a:r>
          </a:p>
          <a:p>
            <a:pPr marL="0" marR="0">
              <a:lnSpc>
                <a:spcPct val="115000"/>
              </a:lnSpc>
              <a:spcBef>
                <a:spcPts val="0"/>
              </a:spcBef>
              <a:spcAft>
                <a:spcPts val="0"/>
              </a:spcAft>
            </a:pPr>
            <a:endParaRPr lang="en-US" dirty="0"/>
          </a:p>
          <a:p>
            <a:pPr marL="0" marR="0" lvl="0" indent="0" algn="l" defTabSz="914400" rtl="0" eaLnBrk="1" fontAlgn="auto" latinLnBrk="0" hangingPunct="1">
              <a:lnSpc>
                <a:spcPct val="115000"/>
              </a:lnSpc>
              <a:spcBef>
                <a:spcPts val="0"/>
              </a:spcBef>
              <a:spcAft>
                <a:spcPts val="0"/>
              </a:spcAft>
              <a:buClrTx/>
              <a:buSzTx/>
              <a:buFontTx/>
              <a:buNone/>
              <a:tabLst/>
              <a:defRPr/>
            </a:pPr>
            <a:r>
              <a:rPr lang="en-US" dirty="0"/>
              <a:t>At Build 2021 a new category was formed; Applied AI services – from customer feedback, which includes;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Azure has been a great platform that served customer at different levels using cloud AI technologies </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Then in November 2021 Microsoft introduced Azure Open AI Service – these allowed integrating AI features into Power Apps.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Then, the integration of AI features into Microsoft Apps; M365 – allowing us to enjoy cool AI capabilities right in MS Word, Excel and the likes.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Finally, in January 2023 – Open AI became generally available with Chat GPT release quickly afterwards.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10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0.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0.xml"/><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5.jpeg"/><Relationship Id="rId1" Type="http://schemas.openxmlformats.org/officeDocument/2006/relationships/slideMaster" Target="../slideMasters/slideMaster10.xml"/><Relationship Id="rId5" Type="http://schemas.openxmlformats.org/officeDocument/2006/relationships/image" Target="../media/image23.jpeg"/><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603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2744139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849261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09339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862278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664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688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48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7837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4661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379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7568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381419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050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56234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86511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2182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82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00740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57476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8381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3495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850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5279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678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448996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587658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096089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1718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6092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3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2452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0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396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90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45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36911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7882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7080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22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788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7806908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05/08/2023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10.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image" Target="../media/image12.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image" Target="../media/image11.jpeg"/><Relationship Id="rId8" Type="http://schemas.openxmlformats.org/officeDocument/2006/relationships/slideLayout" Target="../slideLayouts/slideLayout27.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5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55.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14.xml"/><Relationship Id="rId1" Type="http://schemas.openxmlformats.org/officeDocument/2006/relationships/slideLayout" Target="../slideLayouts/slideLayout56.xml"/><Relationship Id="rId4" Type="http://schemas.openxmlformats.org/officeDocument/2006/relationships/image" Target="../media/image26.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1" r:id="rId1"/>
    <p:sldLayoutId id="2147495962" r:id="rId2"/>
    <p:sldLayoutId id="2147495575" r:id="rId3"/>
    <p:sldLayoutId id="2147495573" r:id="rId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5"/>
          <a:srcRect l="52412" r="13395"/>
          <a:stretch/>
        </p:blipFill>
        <p:spPr>
          <a:xfrm>
            <a:off x="1" y="0"/>
            <a:ext cx="4168773" cy="6857999"/>
          </a:xfrm>
          <a:prstGeom prst="rect">
            <a:avLst/>
          </a:prstGeom>
        </p:spPr>
      </p:pic>
      <p:pic>
        <p:nvPicPr>
          <p:cNvPr id="12" name="Picture 11" descr="A picture containing blur, night sky&#10;&#10;Description automatically generated">
            <a:extLst>
              <a:ext uri="{FF2B5EF4-FFF2-40B4-BE49-F238E27FC236}">
                <a16:creationId xmlns:a16="http://schemas.microsoft.com/office/drawing/2014/main" id="{12A606C9-CD81-49AE-A916-8B38F39C9AD4}"/>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1810680813"/>
      </p:ext>
    </p:extLst>
  </p:cSld>
  <p:clrMap bg1="dk1" tx1="lt1" bg2="dk2" tx2="lt2" accent1="accent1" accent2="accent2" accent3="accent3" accent4="accent4" accent5="accent5" accent6="accent6" hlink="hlink" folHlink="folHlink"/>
  <p:sldLayoutIdLst>
    <p:sldLayoutId id="2147496480" r:id="rId1"/>
    <p:sldLayoutId id="2147496481" r:id="rId2"/>
    <p:sldLayoutId id="2147496482" r:id="rId3"/>
    <p:sldLayoutId id="2147496483" r:id="rId4"/>
    <p:sldLayoutId id="2147496484" r:id="rId5"/>
    <p:sldLayoutId id="2147496485" r:id="rId6"/>
    <p:sldLayoutId id="2147496486" r:id="rId7"/>
    <p:sldLayoutId id="2147496487" r:id="rId8"/>
    <p:sldLayoutId id="2147496488" r:id="rId9"/>
    <p:sldLayoutId id="2147496489" r:id="rId10"/>
    <p:sldLayoutId id="2147496490" r:id="rId11"/>
    <p:sldLayoutId id="2147496491" r:id="rId12"/>
    <p:sldLayoutId id="2147496492" r:id="rId13"/>
    <p:sldLayoutId id="2147496493" r:id="rId14"/>
    <p:sldLayoutId id="2147496494" r:id="rId15"/>
    <p:sldLayoutId id="2147496495" r:id="rId16"/>
    <p:sldLayoutId id="2147496496" r:id="rId17"/>
    <p:sldLayoutId id="2147496497" r:id="rId18"/>
    <p:sldLayoutId id="2147496498" r:id="rId19"/>
    <p:sldLayoutId id="2147496499" r:id="rId20"/>
    <p:sldLayoutId id="2147496500" r:id="rId21"/>
    <p:sldLayoutId id="2147496501" r:id="rId22"/>
    <p:sldLayoutId id="2147496502" r:id="rId23"/>
    <p:sldLayoutId id="2147496503" r:id="rId24"/>
    <p:sldLayoutId id="2147496504" r:id="rId25"/>
    <p:sldLayoutId id="2147496505" r:id="rId26"/>
    <p:sldLayoutId id="2147496506" r:id="rId27"/>
    <p:sldLayoutId id="2147496507" r:id="rId28"/>
    <p:sldLayoutId id="2147496508" r:id="rId29"/>
    <p:sldLayoutId id="2147496509" r:id="rId30"/>
    <p:sldLayoutId id="2147496510" r:id="rId31"/>
    <p:sldLayoutId id="214749651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0" r:id="rId1"/>
    <p:sldLayoutId id="2147496513" r:id="rId2"/>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5820010"/>
      </p:ext>
    </p:extLst>
  </p:cSld>
  <p:clrMap bg1="dk1" tx1="lt1" bg2="dk2" tx2="lt2" accent1="accent1" accent2="accent2" accent3="accent3" accent4="accent4" accent5="accent5" accent6="accent6" hlink="hlink" folHlink="folHlink"/>
  <p:sldLayoutIdLst>
    <p:sldLayoutId id="214749681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4415784"/>
      </p:ext>
    </p:extLst>
  </p:cSld>
  <p:clrMap bg1="dk1" tx1="lt1" bg2="dk2" tx2="lt2" accent1="accent1" accent2="accent2" accent3="accent3" accent4="accent4" accent5="accent5" accent6="accent6" hlink="hlink" folHlink="folHlink"/>
  <p:sldLayoutIdLst>
    <p:sldLayoutId id="214749672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 id="2147496818" r:id="rId2"/>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61" r:id="rId1"/>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65" r:id="rId1"/>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23913224"/>
      </p:ext>
    </p:extLst>
  </p:cSld>
  <p:clrMap bg1="dk1" tx1="lt1" bg2="dk2" tx2="lt2" accent1="accent1" accent2="accent2" accent3="accent3" accent4="accent4" accent5="accent5" accent6="accent6" hlink="hlink" folHlink="folHlink"/>
  <p:sldLayoutIdLst>
    <p:sldLayoutId id="2147483876" r:id="rId1"/>
    <p:sldLayoutId id="2147483886" r:id="rId2"/>
    <p:sldLayoutId id="2147496813" r:id="rId3"/>
    <p:sldLayoutId id="2147496814" r:id="rId4"/>
    <p:sldLayoutId id="2147496815" r:id="rId5"/>
    <p:sldLayoutId id="2147496816" r:id="rId6"/>
    <p:sldLayoutId id="2147496817" r:id="rId7"/>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hyperlink" Target="https://www.podfeet.com/blog/tag/code/" TargetMode="External"/><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aka.ms/SACoC"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7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notesSlide" Target="../notesSlides/notesSlide26.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sv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_rels/slide2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aka.ms/AOAI-models" TargetMode="External"/><Relationship Id="rId5" Type="http://schemas.openxmlformats.org/officeDocument/2006/relationships/image" Target="../media/image9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44_82216101.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33.xml.rels><?xml version="1.0" encoding="UTF-8" standalone="yes"?>
<Relationships xmlns="http://schemas.openxmlformats.org/package/2006/relationships"><Relationship Id="rId8" Type="http://schemas.openxmlformats.org/officeDocument/2006/relationships/hyperlink" Target="https://learn.microsoft.com/en-us/training/modules/explore-azure-openai/" TargetMode="External"/><Relationship Id="rId3" Type="http://schemas.openxmlformats.org/officeDocument/2006/relationships/hyperlink" Target="https://github.com/openai/openai-cookbook/tree/main/examples" TargetMode="External"/><Relationship Id="rId7" Type="http://schemas.openxmlformats.org/officeDocument/2006/relationships/hyperlink" Target="https://github.com/Azure-Samples/azure-search-openai-demo/" TargetMode="External"/><Relationship Id="rId12" Type="http://schemas.openxmlformats.org/officeDocument/2006/relationships/hyperlink" Target="https://aka.ms/aoai/learn" TargetMode="External"/><Relationship Id="rId2" Type="http://schemas.openxmlformats.org/officeDocument/2006/relationships/notesSlide" Target="../notesSlides/notesSlide33.xml"/><Relationship Id="rId1" Type="http://schemas.openxmlformats.org/officeDocument/2006/relationships/slideLayout" Target="../slideLayouts/slideLayout54.xml"/><Relationship Id="rId6" Type="http://schemas.openxmlformats.org/officeDocument/2006/relationships/hyperlink" Target="https://techcommunity.microsoft.com/t5/ai-applied-ai-blog/revolutionize-your-enterprise-data-with-chatgpt-next-gen-apps-w/ba-p/3762087" TargetMode="External"/><Relationship Id="rId11" Type="http://schemas.openxmlformats.org/officeDocument/2006/relationships/hyperlink" Target="https://aka.ms/oai/access" TargetMode="External"/><Relationship Id="rId5" Type="http://schemas.openxmlformats.org/officeDocument/2006/relationships/hyperlink" Target="https://learn.microsoft.com/en-us/legal/cognitive-services/openai/data-privacy?context=%2Fazure%2Fcognitive-services%2Fopenai%2Fcontext%2Fcontext" TargetMode="External"/><Relationship Id="rId10" Type="http://schemas.openxmlformats.org/officeDocument/2006/relationships/hyperlink" Target="https://azure.microsoft.com/en-us/free/cognitive-services/" TargetMode="External"/><Relationship Id="rId4" Type="http://schemas.openxmlformats.org/officeDocument/2006/relationships/hyperlink" Target="https://learn.microsoft.com/en-us/azure/cognitive-services/cognitive-services-support-options?context=%2Fazure%2Fcognitive-services%2Fopenai%2Fcontext%2Fcontext" TargetMode="External"/><Relationship Id="rId9" Type="http://schemas.openxmlformats.org/officeDocument/2006/relationships/hyperlink" Target="https://learn.microsoft.com/en-us/legal/cognitive-services/openai/transparency-note?context=%2Fazure%2Fcognitive-services%2Fopenai%2Fcontext%2Fcontex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C8C0_BD2319B6.xm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notesSlide" Target="../notesSlides/notesSlide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sv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2EFA1D2-6E90-67B4-E261-44DF156221F8}"/>
              </a:ext>
            </a:extLst>
          </p:cNvPr>
          <p:cNvSpPr txBox="1">
            <a:spLocks/>
          </p:cNvSpPr>
          <p:nvPr/>
        </p:nvSpPr>
        <p:spPr>
          <a:xfrm>
            <a:off x="2988484" y="2874837"/>
            <a:ext cx="3184634" cy="94340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078D4"/>
                </a:solidFill>
                <a:latin typeface="adelia" pitchFamily="2" charset="0"/>
              </a:rPr>
              <a:t>Welcome</a:t>
            </a:r>
          </a:p>
        </p:txBody>
      </p:sp>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7188FC96-C1BE-96B1-93D8-933F44C3319C}"/>
              </a:ext>
            </a:extLst>
          </p:cNvPr>
          <p:cNvSpPr txBox="1">
            <a:spLocks/>
          </p:cNvSpPr>
          <p:nvPr/>
        </p:nvSpPr>
        <p:spPr>
          <a:xfrm>
            <a:off x="496430" y="227944"/>
            <a:ext cx="50610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Microsoft AI timeline</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3" name="Straight Connector 2">
            <a:extLst>
              <a:ext uri="{FF2B5EF4-FFF2-40B4-BE49-F238E27FC236}">
                <a16:creationId xmlns:a16="http://schemas.microsoft.com/office/drawing/2014/main" id="{AF364281-759C-12F1-89FB-88B8C5BC6317}"/>
              </a:ext>
              <a:ext uri="{C183D7F6-B498-43B3-948B-1728B52AA6E4}">
                <adec:decorative xmlns:adec="http://schemas.microsoft.com/office/drawing/2017/decorative" val="1"/>
              </a:ext>
            </a:extLst>
          </p:cNvPr>
          <p:cNvCxnSpPr>
            <a:cxnSpLocks/>
          </p:cNvCxnSpPr>
          <p:nvPr/>
        </p:nvCxnSpPr>
        <p:spPr>
          <a:xfrm>
            <a:off x="345710" y="340680"/>
            <a:ext cx="0" cy="406369"/>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A309661E-494A-F0F7-9012-A3324DD0CEE0}"/>
              </a:ext>
            </a:extLst>
          </p:cNvPr>
          <p:cNvCxnSpPr/>
          <p:nvPr/>
        </p:nvCxnSpPr>
        <p:spPr>
          <a:xfrm>
            <a:off x="3343971" y="1250731"/>
            <a:ext cx="0" cy="4908331"/>
          </a:xfrm>
          <a:prstGeom prst="line">
            <a:avLst/>
          </a:prstGeom>
          <a:ln w="38100">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6" name="Flowchart: Connector 5">
            <a:extLst>
              <a:ext uri="{FF2B5EF4-FFF2-40B4-BE49-F238E27FC236}">
                <a16:creationId xmlns:a16="http://schemas.microsoft.com/office/drawing/2014/main" id="{270AEC21-2F87-D845-46A1-B8B9820D003D}"/>
              </a:ext>
            </a:extLst>
          </p:cNvPr>
          <p:cNvSpPr/>
          <p:nvPr/>
        </p:nvSpPr>
        <p:spPr bwMode="auto">
          <a:xfrm>
            <a:off x="3202239" y="1108841"/>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9BACE9EB-F3CC-CE0B-6E8E-DEE99609EBF1}"/>
              </a:ext>
            </a:extLst>
          </p:cNvPr>
          <p:cNvSpPr txBox="1"/>
          <p:nvPr/>
        </p:nvSpPr>
        <p:spPr>
          <a:xfrm>
            <a:off x="4165237" y="999113"/>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Jun 2022</a:t>
            </a:r>
          </a:p>
          <a:p>
            <a:pPr algn="ctr"/>
            <a:r>
              <a:rPr lang="en-US" sz="1600">
                <a:gradFill>
                  <a:gsLst>
                    <a:gs pos="2917">
                      <a:schemeClr val="tx1"/>
                    </a:gs>
                    <a:gs pos="30000">
                      <a:schemeClr val="tx1"/>
                    </a:gs>
                  </a:gsLst>
                  <a:lin ang="5400000" scaled="0"/>
                </a:gradFill>
              </a:rPr>
              <a:t>GitHub Copilot generally available</a:t>
            </a:r>
          </a:p>
        </p:txBody>
      </p:sp>
      <p:pic>
        <p:nvPicPr>
          <p:cNvPr id="12" name="Picture 11" descr="A picture containing cartoon&#10;&#10;Description automatically generated">
            <a:extLst>
              <a:ext uri="{FF2B5EF4-FFF2-40B4-BE49-F238E27FC236}">
                <a16:creationId xmlns:a16="http://schemas.microsoft.com/office/drawing/2014/main" id="{BE5FDA6C-777B-B7A2-AA75-FCEB3B6611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60154" y="1108841"/>
            <a:ext cx="787151" cy="492443"/>
          </a:xfrm>
          <a:prstGeom prst="rect">
            <a:avLst/>
          </a:prstGeom>
        </p:spPr>
      </p:pic>
      <p:sp>
        <p:nvSpPr>
          <p:cNvPr id="14" name="TextBox 13">
            <a:extLst>
              <a:ext uri="{FF2B5EF4-FFF2-40B4-BE49-F238E27FC236}">
                <a16:creationId xmlns:a16="http://schemas.microsoft.com/office/drawing/2014/main" id="{F947D739-B5EF-F17D-2ECB-D1AB4BBD03B7}"/>
              </a:ext>
            </a:extLst>
          </p:cNvPr>
          <p:cNvSpPr txBox="1"/>
          <p:nvPr/>
        </p:nvSpPr>
        <p:spPr>
          <a:xfrm>
            <a:off x="666086" y="1847504"/>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Oct 2022</a:t>
            </a:r>
          </a:p>
          <a:p>
            <a:pPr algn="ctr"/>
            <a:r>
              <a:rPr lang="en-US" sz="1600">
                <a:gradFill>
                  <a:gsLst>
                    <a:gs pos="2917">
                      <a:schemeClr val="tx1"/>
                    </a:gs>
                    <a:gs pos="30000">
                      <a:schemeClr val="tx1"/>
                    </a:gs>
                  </a:gsLst>
                  <a:lin ang="5400000" scaled="0"/>
                </a:gradFill>
              </a:rPr>
              <a:t>Microsoft Designer product launch</a:t>
            </a:r>
          </a:p>
        </p:txBody>
      </p:sp>
      <p:pic>
        <p:nvPicPr>
          <p:cNvPr id="3074" name="Picture 2" descr="Microsoft Designer - Stunning designs in a flash">
            <a:extLst>
              <a:ext uri="{FF2B5EF4-FFF2-40B4-BE49-F238E27FC236}">
                <a16:creationId xmlns:a16="http://schemas.microsoft.com/office/drawing/2014/main" id="{02B5E06E-4B0D-6E10-8442-48F1B7FD75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44" t="10434" r="19155" b="22133"/>
          <a:stretch/>
        </p:blipFill>
        <p:spPr bwMode="auto">
          <a:xfrm>
            <a:off x="19182" y="1954751"/>
            <a:ext cx="653055" cy="640080"/>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Connector 16">
            <a:extLst>
              <a:ext uri="{FF2B5EF4-FFF2-40B4-BE49-F238E27FC236}">
                <a16:creationId xmlns:a16="http://schemas.microsoft.com/office/drawing/2014/main" id="{6CBC4E4D-7D3A-CB7D-7B6A-76B20D28C39B}"/>
              </a:ext>
            </a:extLst>
          </p:cNvPr>
          <p:cNvSpPr/>
          <p:nvPr/>
        </p:nvSpPr>
        <p:spPr bwMode="auto">
          <a:xfrm>
            <a:off x="3204350" y="207494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a:extLst>
              <a:ext uri="{FF2B5EF4-FFF2-40B4-BE49-F238E27FC236}">
                <a16:creationId xmlns:a16="http://schemas.microsoft.com/office/drawing/2014/main" id="{2CDEC4A3-8552-D87C-B55F-ABF52DAA122A}"/>
              </a:ext>
            </a:extLst>
          </p:cNvPr>
          <p:cNvSpPr/>
          <p:nvPr/>
        </p:nvSpPr>
        <p:spPr bwMode="auto">
          <a:xfrm>
            <a:off x="3224559" y="3341802"/>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70138EB2-19FA-4DB8-913B-9F3BC89E358F}"/>
              </a:ext>
            </a:extLst>
          </p:cNvPr>
          <p:cNvSpPr txBox="1"/>
          <p:nvPr/>
        </p:nvSpPr>
        <p:spPr>
          <a:xfrm>
            <a:off x="4165237" y="2963353"/>
            <a:ext cx="1787944" cy="984885"/>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Microsoft extends partnership with </a:t>
            </a:r>
            <a:r>
              <a:rPr lang="en-US" sz="1600" err="1">
                <a:gradFill>
                  <a:gsLst>
                    <a:gs pos="2917">
                      <a:schemeClr val="tx1"/>
                    </a:gs>
                    <a:gs pos="30000">
                      <a:schemeClr val="tx1"/>
                    </a:gs>
                  </a:gsLst>
                  <a:lin ang="5400000" scaled="0"/>
                </a:gradFill>
              </a:rPr>
              <a:t>OpenAI</a:t>
            </a:r>
            <a:endParaRPr lang="en-US" sz="1600">
              <a:gradFill>
                <a:gsLst>
                  <a:gs pos="2917">
                    <a:schemeClr val="tx1"/>
                  </a:gs>
                  <a:gs pos="30000">
                    <a:schemeClr val="tx1"/>
                  </a:gs>
                </a:gsLst>
                <a:lin ang="5400000" scaled="0"/>
              </a:gradFill>
            </a:endParaRPr>
          </a:p>
        </p:txBody>
      </p:sp>
      <p:pic>
        <p:nvPicPr>
          <p:cNvPr id="3080" name="Picture 8" descr="Microsoft Logo PNG HD Quality | PNG Play">
            <a:extLst>
              <a:ext uri="{FF2B5EF4-FFF2-40B4-BE49-F238E27FC236}">
                <a16:creationId xmlns:a16="http://schemas.microsoft.com/office/drawing/2014/main" id="{307D14F0-04BF-908D-044C-6FE30E9531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260" t="28461" r="32567" b="28328"/>
          <a:stretch/>
        </p:blipFill>
        <p:spPr bwMode="auto">
          <a:xfrm>
            <a:off x="6168797" y="3095188"/>
            <a:ext cx="578508" cy="5486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0AEA081-A13C-7AC4-B05F-6EDB4A3AAD07}"/>
              </a:ext>
            </a:extLst>
          </p:cNvPr>
          <p:cNvSpPr txBox="1"/>
          <p:nvPr/>
        </p:nvSpPr>
        <p:spPr>
          <a:xfrm>
            <a:off x="666086" y="3097596"/>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AOAI service generally available</a:t>
            </a:r>
          </a:p>
        </p:txBody>
      </p:sp>
      <p:pic>
        <p:nvPicPr>
          <p:cNvPr id="3082" name="Picture 10" descr="Swimburger - Blog - Azure">
            <a:extLst>
              <a:ext uri="{FF2B5EF4-FFF2-40B4-BE49-F238E27FC236}">
                <a16:creationId xmlns:a16="http://schemas.microsoft.com/office/drawing/2014/main" id="{003E4B85-CC84-0672-1A7F-ADF53947C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526" y="3315718"/>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Connector 25">
            <a:extLst>
              <a:ext uri="{FF2B5EF4-FFF2-40B4-BE49-F238E27FC236}">
                <a16:creationId xmlns:a16="http://schemas.microsoft.com/office/drawing/2014/main" id="{BEDFA76D-8A1E-82AF-1A73-5A83FEF1B823}"/>
              </a:ext>
            </a:extLst>
          </p:cNvPr>
          <p:cNvSpPr/>
          <p:nvPr/>
        </p:nvSpPr>
        <p:spPr bwMode="auto">
          <a:xfrm>
            <a:off x="3202239" y="4575036"/>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14109057-7C68-FA7A-AB9D-DD7E51AE7E3F}"/>
              </a:ext>
            </a:extLst>
          </p:cNvPr>
          <p:cNvCxnSpPr>
            <a:cxnSpLocks/>
            <a:stCxn id="6" idx="6"/>
          </p:cNvCxnSpPr>
          <p:nvPr/>
        </p:nvCxnSpPr>
        <p:spPr>
          <a:xfrm>
            <a:off x="3485703" y="1250731"/>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8CA4B2-310C-FE42-39BC-51CAE2657632}"/>
              </a:ext>
            </a:extLst>
          </p:cNvPr>
          <p:cNvCxnSpPr>
            <a:cxnSpLocks/>
          </p:cNvCxnSpPr>
          <p:nvPr/>
        </p:nvCxnSpPr>
        <p:spPr>
          <a:xfrm>
            <a:off x="2437361" y="221683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6077BF-62CF-C780-3BF6-5E41D3A88720}"/>
              </a:ext>
            </a:extLst>
          </p:cNvPr>
          <p:cNvCxnSpPr>
            <a:cxnSpLocks/>
          </p:cNvCxnSpPr>
          <p:nvPr/>
        </p:nvCxnSpPr>
        <p:spPr>
          <a:xfrm>
            <a:off x="3508023" y="3511397"/>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FC6E9D-28F0-AD69-7984-1550F77A81DE}"/>
              </a:ext>
            </a:extLst>
          </p:cNvPr>
          <p:cNvCxnSpPr>
            <a:cxnSpLocks/>
          </p:cNvCxnSpPr>
          <p:nvPr/>
        </p:nvCxnSpPr>
        <p:spPr>
          <a:xfrm>
            <a:off x="2454030" y="3503733"/>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CF8C30-A3E8-ED83-9F85-B27192383114}"/>
              </a:ext>
            </a:extLst>
          </p:cNvPr>
          <p:cNvSpPr txBox="1"/>
          <p:nvPr/>
        </p:nvSpPr>
        <p:spPr>
          <a:xfrm>
            <a:off x="4292748" y="4247960"/>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Feb 2023</a:t>
            </a:r>
          </a:p>
          <a:p>
            <a:pPr algn="ctr"/>
            <a:r>
              <a:rPr lang="en-US" sz="1600">
                <a:gradFill>
                  <a:gsLst>
                    <a:gs pos="2917">
                      <a:schemeClr val="tx1"/>
                    </a:gs>
                    <a:gs pos="30000">
                      <a:schemeClr val="tx1"/>
                    </a:gs>
                  </a:gsLst>
                  <a:lin ang="5400000" scaled="0"/>
                </a:gradFill>
              </a:rPr>
              <a:t>New Bing and Edge powered by GPT4</a:t>
            </a:r>
          </a:p>
        </p:txBody>
      </p:sp>
      <p:cxnSp>
        <p:nvCxnSpPr>
          <p:cNvPr id="34" name="Straight Connector 33">
            <a:extLst>
              <a:ext uri="{FF2B5EF4-FFF2-40B4-BE49-F238E27FC236}">
                <a16:creationId xmlns:a16="http://schemas.microsoft.com/office/drawing/2014/main" id="{D450487A-873E-1615-0B59-42FE72292BFD}"/>
              </a:ext>
            </a:extLst>
          </p:cNvPr>
          <p:cNvCxnSpPr>
            <a:cxnSpLocks/>
          </p:cNvCxnSpPr>
          <p:nvPr/>
        </p:nvCxnSpPr>
        <p:spPr>
          <a:xfrm>
            <a:off x="3485703" y="4716925"/>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86" name="Picture 14" descr="Bing Logo, symbol, meaning, history, PNG">
            <a:extLst>
              <a:ext uri="{FF2B5EF4-FFF2-40B4-BE49-F238E27FC236}">
                <a16:creationId xmlns:a16="http://schemas.microsoft.com/office/drawing/2014/main" id="{8398CEE6-3849-8850-4657-B725DF0D0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9091" y="4358561"/>
            <a:ext cx="1137920" cy="640080"/>
          </a:xfrm>
          <a:prstGeom prst="rect">
            <a:avLst/>
          </a:prstGeom>
          <a:noFill/>
          <a:extLst>
            <a:ext uri="{909E8E84-426E-40DD-AFC4-6F175D3DCCD1}">
              <a14:hiddenFill xmlns:a14="http://schemas.microsoft.com/office/drawing/2010/main">
                <a:solidFill>
                  <a:srgbClr val="FFFFFF"/>
                </a:solidFill>
              </a14:hiddenFill>
            </a:ext>
          </a:extLst>
        </p:spPr>
      </p:pic>
      <p:sp>
        <p:nvSpPr>
          <p:cNvPr id="35" name="Flowchart: Connector 34">
            <a:extLst>
              <a:ext uri="{FF2B5EF4-FFF2-40B4-BE49-F238E27FC236}">
                <a16:creationId xmlns:a16="http://schemas.microsoft.com/office/drawing/2014/main" id="{278C25E1-5C73-265B-CA40-2F34B1D50A2C}"/>
              </a:ext>
            </a:extLst>
          </p:cNvPr>
          <p:cNvSpPr/>
          <p:nvPr/>
        </p:nvSpPr>
        <p:spPr bwMode="auto">
          <a:xfrm>
            <a:off x="3224559" y="589856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44084913-C754-DFE3-2273-3B20B325DCA1}"/>
              </a:ext>
            </a:extLst>
          </p:cNvPr>
          <p:cNvCxnSpPr>
            <a:cxnSpLocks/>
          </p:cNvCxnSpPr>
          <p:nvPr/>
        </p:nvCxnSpPr>
        <p:spPr>
          <a:xfrm>
            <a:off x="2437361" y="603171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19EB1B-867E-A4FD-6381-EE289AA9AB08}"/>
              </a:ext>
            </a:extLst>
          </p:cNvPr>
          <p:cNvSpPr txBox="1"/>
          <p:nvPr/>
        </p:nvSpPr>
        <p:spPr>
          <a:xfrm>
            <a:off x="551243" y="5529235"/>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err="1">
                <a:gradFill>
                  <a:gsLst>
                    <a:gs pos="2917">
                      <a:schemeClr val="tx1"/>
                    </a:gs>
                    <a:gs pos="30000">
                      <a:schemeClr val="tx1"/>
                    </a:gs>
                  </a:gsLst>
                  <a:lin ang="5400000" scaled="0"/>
                </a:gradFill>
              </a:rPr>
              <a:t>ChatGPT</a:t>
            </a:r>
            <a:r>
              <a:rPr lang="en-US" sz="1600">
                <a:gradFill>
                  <a:gsLst>
                    <a:gs pos="2917">
                      <a:schemeClr val="tx1"/>
                    </a:gs>
                    <a:gs pos="30000">
                      <a:schemeClr val="tx1"/>
                    </a:gs>
                  </a:gsLst>
                  <a:lin ang="5400000" scaled="0"/>
                </a:gradFill>
              </a:rPr>
              <a:t> and GPT4 in AOAI service</a:t>
            </a:r>
          </a:p>
        </p:txBody>
      </p:sp>
      <p:pic>
        <p:nvPicPr>
          <p:cNvPr id="40" name="Picture 10" descr="Swimburger - Blog - Azure">
            <a:extLst>
              <a:ext uri="{FF2B5EF4-FFF2-40B4-BE49-F238E27FC236}">
                <a16:creationId xmlns:a16="http://schemas.microsoft.com/office/drawing/2014/main" id="{3BA02664-AD00-3C0B-6BDC-0666860AC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82" y="5633706"/>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BF949EE2-7DAE-90FD-F843-4FCA854A090A}"/>
              </a:ext>
            </a:extLst>
          </p:cNvPr>
          <p:cNvCxnSpPr>
            <a:cxnSpLocks/>
          </p:cNvCxnSpPr>
          <p:nvPr/>
        </p:nvCxnSpPr>
        <p:spPr>
          <a:xfrm>
            <a:off x="3508023" y="604045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DDECE0-B8A0-A3E0-BABF-5C21CCB0C129}"/>
              </a:ext>
            </a:extLst>
          </p:cNvPr>
          <p:cNvSpPr txBox="1"/>
          <p:nvPr/>
        </p:nvSpPr>
        <p:spPr>
          <a:xfrm>
            <a:off x="4394279" y="5453762"/>
            <a:ext cx="1787944" cy="1231106"/>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a:gradFill>
                  <a:gsLst>
                    <a:gs pos="2917">
                      <a:schemeClr val="tx1"/>
                    </a:gs>
                    <a:gs pos="30000">
                      <a:schemeClr val="tx1"/>
                    </a:gs>
                  </a:gsLst>
                  <a:lin ang="5400000" scaled="0"/>
                </a:gradFill>
              </a:rPr>
              <a:t>Microsoft 365 Copilot,</a:t>
            </a:r>
          </a:p>
          <a:p>
            <a:pPr algn="ctr"/>
            <a:r>
              <a:rPr lang="en-US" sz="1600" err="1">
                <a:gradFill>
                  <a:gsLst>
                    <a:gs pos="2917">
                      <a:schemeClr val="tx1"/>
                    </a:gs>
                    <a:gs pos="30000">
                      <a:schemeClr val="tx1"/>
                    </a:gs>
                  </a:gsLst>
                  <a:lin ang="5400000" scaled="0"/>
                </a:gradFill>
              </a:rPr>
              <a:t>Github</a:t>
            </a:r>
            <a:r>
              <a:rPr lang="en-US" sz="1600">
                <a:gradFill>
                  <a:gsLst>
                    <a:gs pos="2917">
                      <a:schemeClr val="tx1"/>
                    </a:gs>
                    <a:gs pos="30000">
                      <a:schemeClr val="tx1"/>
                    </a:gs>
                  </a:gsLst>
                  <a:lin ang="5400000" scaled="0"/>
                </a:gradFill>
              </a:rPr>
              <a:t> introduces Copilot X</a:t>
            </a:r>
          </a:p>
        </p:txBody>
      </p:sp>
      <p:pic>
        <p:nvPicPr>
          <p:cNvPr id="45" name="Picture 44">
            <a:extLst>
              <a:ext uri="{FF2B5EF4-FFF2-40B4-BE49-F238E27FC236}">
                <a16:creationId xmlns:a16="http://schemas.microsoft.com/office/drawing/2014/main" id="{902DB1DD-D119-993B-10F9-BFF47A752667}"/>
              </a:ext>
            </a:extLst>
          </p:cNvPr>
          <p:cNvPicPr>
            <a:picLocks noChangeAspect="1"/>
          </p:cNvPicPr>
          <p:nvPr/>
        </p:nvPicPr>
        <p:blipFill rotWithShape="1">
          <a:blip r:embed="rId9"/>
          <a:srcRect l="33126" r="31944"/>
          <a:stretch/>
        </p:blipFill>
        <p:spPr>
          <a:xfrm rot="5400000">
            <a:off x="6288524" y="5794995"/>
            <a:ext cx="479111" cy="548640"/>
          </a:xfrm>
          <a:prstGeom prst="roundRect">
            <a:avLst/>
          </a:prstGeom>
        </p:spPr>
      </p:pic>
      <p:pic>
        <p:nvPicPr>
          <p:cNvPr id="46" name="Picture 45" descr="A person reading a newspaper&#10;&#10;Description automatically generated with medium confidence">
            <a:extLst>
              <a:ext uri="{FF2B5EF4-FFF2-40B4-BE49-F238E27FC236}">
                <a16:creationId xmlns:a16="http://schemas.microsoft.com/office/drawing/2014/main" id="{B9EE178D-CFB7-FEC7-A67D-F1168C3ACF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2627" y="1108841"/>
            <a:ext cx="4543000" cy="4543000"/>
          </a:xfrm>
          <a:prstGeom prst="rect">
            <a:avLst/>
          </a:prstGeom>
        </p:spPr>
      </p:pic>
      <p:sp>
        <p:nvSpPr>
          <p:cNvPr id="47" name="TextBox 46">
            <a:extLst>
              <a:ext uri="{FF2B5EF4-FFF2-40B4-BE49-F238E27FC236}">
                <a16:creationId xmlns:a16="http://schemas.microsoft.com/office/drawing/2014/main" id="{CFF34EAD-869B-0FE2-0686-9EC75BC05EBA}"/>
              </a:ext>
            </a:extLst>
          </p:cNvPr>
          <p:cNvSpPr txBox="1"/>
          <p:nvPr/>
        </p:nvSpPr>
        <p:spPr>
          <a:xfrm>
            <a:off x="7242627" y="5775456"/>
            <a:ext cx="2545712"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image generated by DALLE2</a:t>
            </a:r>
          </a:p>
        </p:txBody>
      </p:sp>
      <p:cxnSp>
        <p:nvCxnSpPr>
          <p:cNvPr id="49" name="Straight Connector 48">
            <a:extLst>
              <a:ext uri="{FF2B5EF4-FFF2-40B4-BE49-F238E27FC236}">
                <a16:creationId xmlns:a16="http://schemas.microsoft.com/office/drawing/2014/main" id="{73AD0683-98B2-C4F0-3392-9BA229CCF0B9}"/>
              </a:ext>
            </a:extLst>
          </p:cNvPr>
          <p:cNvCxnSpPr>
            <a:cxnSpLocks/>
          </p:cNvCxnSpPr>
          <p:nvPr/>
        </p:nvCxnSpPr>
        <p:spPr>
          <a:xfrm>
            <a:off x="3346835" y="6182346"/>
            <a:ext cx="0" cy="502522"/>
          </a:xfrm>
          <a:prstGeom prst="line">
            <a:avLst/>
          </a:prstGeom>
          <a:ln w="38100">
            <a:prstDash val="sysDash"/>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997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8" grpId="0" animBg="1"/>
      <p:bldP spid="19" grpId="0"/>
      <p:bldP spid="25" grpId="0"/>
      <p:bldP spid="26" grpId="0" animBg="1"/>
      <p:bldP spid="33" grpId="0"/>
      <p:bldP spid="35" grpId="0" animBg="1"/>
      <p:bldP spid="39"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 bit of history</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Arrow: Right 2">
            <a:extLst>
              <a:ext uri="{FF2B5EF4-FFF2-40B4-BE49-F238E27FC236}">
                <a16:creationId xmlns:a16="http://schemas.microsoft.com/office/drawing/2014/main" id="{4FC663FC-860D-5901-85E8-112B18FC0E30}"/>
              </a:ext>
            </a:extLst>
          </p:cNvPr>
          <p:cNvSpPr/>
          <p:nvPr/>
        </p:nvSpPr>
        <p:spPr bwMode="auto">
          <a:xfrm>
            <a:off x="758132" y="3245638"/>
            <a:ext cx="11166948" cy="6236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12DEECE5-01B6-AE25-DA0E-464A8D6C9401}"/>
              </a:ext>
            </a:extLst>
          </p:cNvPr>
          <p:cNvSpPr/>
          <p:nvPr/>
        </p:nvSpPr>
        <p:spPr bwMode="auto">
          <a:xfrm>
            <a:off x="1578322"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854F5EF8-E94A-B1D0-477F-279A18BA2B5B}"/>
              </a:ext>
            </a:extLst>
          </p:cNvPr>
          <p:cNvSpPr/>
          <p:nvPr/>
        </p:nvSpPr>
        <p:spPr bwMode="auto">
          <a:xfrm>
            <a:off x="7391947"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D625403-3C81-F1A7-DCB3-F660B817BC6D}"/>
              </a:ext>
            </a:extLst>
          </p:cNvPr>
          <p:cNvSpPr/>
          <p:nvPr/>
        </p:nvSpPr>
        <p:spPr bwMode="auto">
          <a:xfrm>
            <a:off x="9984348"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C266CC9F-0F8F-0D78-15E9-C0E991735D79}"/>
              </a:ext>
            </a:extLst>
          </p:cNvPr>
          <p:cNvSpPr/>
          <p:nvPr/>
        </p:nvSpPr>
        <p:spPr bwMode="auto">
          <a:xfrm>
            <a:off x="4290309"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F6A630C4-CF35-CAA4-C71D-345D8DFA3714}"/>
              </a:ext>
            </a:extLst>
          </p:cNvPr>
          <p:cNvSpPr txBox="1"/>
          <p:nvPr/>
        </p:nvSpPr>
        <p:spPr>
          <a:xfrm>
            <a:off x="212299" y="3713322"/>
            <a:ext cx="2972222" cy="1994411"/>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1966 </a:t>
            </a:r>
            <a:br>
              <a:rPr lang="en-US" sz="2353" b="1">
                <a:gradFill>
                  <a:gsLst>
                    <a:gs pos="2917">
                      <a:schemeClr val="tx1"/>
                    </a:gs>
                    <a:gs pos="30000">
                      <a:schemeClr val="tx1"/>
                    </a:gs>
                  </a:gsLst>
                  <a:lin ang="5400000" scaled="0"/>
                </a:gradFill>
              </a:rPr>
            </a:br>
            <a:r>
              <a:rPr lang="en-US" sz="2353" b="1">
                <a:gradFill>
                  <a:gsLst>
                    <a:gs pos="2917">
                      <a:schemeClr val="tx1"/>
                    </a:gs>
                    <a:gs pos="30000">
                      <a:schemeClr val="tx1"/>
                    </a:gs>
                  </a:gsLst>
                  <a:lin ang="5400000" scaled="0"/>
                </a:gradFill>
              </a:rPr>
              <a:t>ELIZA</a:t>
            </a:r>
          </a:p>
          <a:p>
            <a:pPr algn="ctr">
              <a:lnSpc>
                <a:spcPct val="90000"/>
              </a:lnSpc>
              <a:spcAft>
                <a:spcPts val="588"/>
              </a:spcAft>
            </a:pPr>
            <a:r>
              <a:rPr lang="en-US" sz="2353">
                <a:gradFill>
                  <a:gsLst>
                    <a:gs pos="2917">
                      <a:schemeClr val="tx1"/>
                    </a:gs>
                    <a:gs pos="30000">
                      <a:schemeClr val="tx1"/>
                    </a:gs>
                  </a:gsLst>
                  <a:lin ang="5400000" scaled="0"/>
                </a:gradFill>
              </a:rPr>
              <a:t>Typewritten chatbot simulating a psychiatrist </a:t>
            </a:r>
          </a:p>
        </p:txBody>
      </p:sp>
      <p:sp>
        <p:nvSpPr>
          <p:cNvPr id="31" name="TextBox 30">
            <a:extLst>
              <a:ext uri="{FF2B5EF4-FFF2-40B4-BE49-F238E27FC236}">
                <a16:creationId xmlns:a16="http://schemas.microsoft.com/office/drawing/2014/main" id="{317131CF-2E7C-0D0D-837B-D24A6B16914D}"/>
              </a:ext>
            </a:extLst>
          </p:cNvPr>
          <p:cNvSpPr txBox="1"/>
          <p:nvPr/>
        </p:nvSpPr>
        <p:spPr>
          <a:xfrm>
            <a:off x="3051509" y="1280134"/>
            <a:ext cx="2957281" cy="1918979"/>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1980s – 1990s Return of AI research and birth of new statistical models  </a:t>
            </a:r>
          </a:p>
        </p:txBody>
      </p:sp>
      <p:sp>
        <p:nvSpPr>
          <p:cNvPr id="32" name="TextBox 31">
            <a:extLst>
              <a:ext uri="{FF2B5EF4-FFF2-40B4-BE49-F238E27FC236}">
                <a16:creationId xmlns:a16="http://schemas.microsoft.com/office/drawing/2014/main" id="{BF0C556E-EDCB-BBAD-FFAA-8DE1790AC05C}"/>
              </a:ext>
            </a:extLst>
          </p:cNvPr>
          <p:cNvSpPr txBox="1"/>
          <p:nvPr/>
        </p:nvSpPr>
        <p:spPr>
          <a:xfrm>
            <a:off x="6183211" y="1275753"/>
            <a:ext cx="2911962" cy="1670035"/>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2010 - 2015 </a:t>
            </a:r>
          </a:p>
          <a:p>
            <a:pPr algn="ctr">
              <a:lnSpc>
                <a:spcPct val="90000"/>
              </a:lnSpc>
              <a:spcAft>
                <a:spcPts val="588"/>
              </a:spcAft>
            </a:pPr>
            <a:r>
              <a:rPr lang="en-US" sz="2353" b="1">
                <a:gradFill>
                  <a:gsLst>
                    <a:gs pos="2917">
                      <a:schemeClr val="tx1"/>
                    </a:gs>
                    <a:gs pos="30000">
                      <a:schemeClr val="tx1"/>
                    </a:gs>
                  </a:gsLst>
                  <a:lin ang="5400000" scaled="0"/>
                </a:gradFill>
              </a:rPr>
              <a:t>Modern assistants like Siri, Cortana, Google Assistant</a:t>
            </a:r>
          </a:p>
        </p:txBody>
      </p:sp>
      <p:pic>
        <p:nvPicPr>
          <p:cNvPr id="33" name="Picture 2">
            <a:extLst>
              <a:ext uri="{FF2B5EF4-FFF2-40B4-BE49-F238E27FC236}">
                <a16:creationId xmlns:a16="http://schemas.microsoft.com/office/drawing/2014/main" id="{F4E77FC5-D0B7-D7AF-6A1F-2E11758EB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16" y="1328424"/>
            <a:ext cx="2638587" cy="17110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BFBA459A-B7C6-C8E1-7C73-AD002D44547D}"/>
              </a:ext>
            </a:extLst>
          </p:cNvPr>
          <p:cNvPicPr>
            <a:picLocks noChangeAspect="1"/>
          </p:cNvPicPr>
          <p:nvPr/>
        </p:nvPicPr>
        <p:blipFill>
          <a:blip r:embed="rId4"/>
          <a:stretch>
            <a:fillRect/>
          </a:stretch>
        </p:blipFill>
        <p:spPr>
          <a:xfrm>
            <a:off x="6739770" y="3888561"/>
            <a:ext cx="1568488" cy="2830032"/>
          </a:xfrm>
          <a:prstGeom prst="rect">
            <a:avLst/>
          </a:prstGeom>
        </p:spPr>
      </p:pic>
      <p:pic>
        <p:nvPicPr>
          <p:cNvPr id="36" name="Picture 35">
            <a:extLst>
              <a:ext uri="{FF2B5EF4-FFF2-40B4-BE49-F238E27FC236}">
                <a16:creationId xmlns:a16="http://schemas.microsoft.com/office/drawing/2014/main" id="{CE14EA64-1B3D-E238-AAF1-4F8A30498EB9}"/>
              </a:ext>
            </a:extLst>
          </p:cNvPr>
          <p:cNvPicPr>
            <a:picLocks noChangeAspect="1"/>
          </p:cNvPicPr>
          <p:nvPr/>
        </p:nvPicPr>
        <p:blipFill rotWithShape="1">
          <a:blip r:embed="rId5"/>
          <a:srcRect r="37201" b="38208"/>
          <a:stretch/>
        </p:blipFill>
        <p:spPr>
          <a:xfrm>
            <a:off x="9095173" y="3884060"/>
            <a:ext cx="2317697" cy="2573364"/>
          </a:xfrm>
          <a:prstGeom prst="rect">
            <a:avLst/>
          </a:prstGeom>
        </p:spPr>
      </p:pic>
      <p:sp>
        <p:nvSpPr>
          <p:cNvPr id="37" name="TextBox 36">
            <a:extLst>
              <a:ext uri="{FF2B5EF4-FFF2-40B4-BE49-F238E27FC236}">
                <a16:creationId xmlns:a16="http://schemas.microsoft.com/office/drawing/2014/main" id="{DA239790-3FD5-9702-1D9E-11A146946AB0}"/>
              </a:ext>
            </a:extLst>
          </p:cNvPr>
          <p:cNvSpPr txBox="1"/>
          <p:nvPr/>
        </p:nvSpPr>
        <p:spPr>
          <a:xfrm>
            <a:off x="8925274" y="1238029"/>
            <a:ext cx="2627629" cy="199589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Today</a:t>
            </a:r>
          </a:p>
          <a:p>
            <a:pPr algn="ctr">
              <a:lnSpc>
                <a:spcPct val="90000"/>
              </a:lnSpc>
              <a:spcAft>
                <a:spcPts val="588"/>
              </a:spcAft>
            </a:pPr>
            <a:r>
              <a:rPr lang="en-US" sz="2353" b="1">
                <a:gradFill>
                  <a:gsLst>
                    <a:gs pos="2917">
                      <a:schemeClr val="tx1"/>
                    </a:gs>
                    <a:gs pos="30000">
                      <a:schemeClr val="tx1"/>
                    </a:gs>
                  </a:gsLst>
                  <a:lin ang="5400000" scaled="0"/>
                </a:gradFill>
              </a:rPr>
              <a:t>Generative AI based on Transformer architecture</a:t>
            </a:r>
          </a:p>
        </p:txBody>
      </p:sp>
      <p:grpSp>
        <p:nvGrpSpPr>
          <p:cNvPr id="38" name="Group 37">
            <a:extLst>
              <a:ext uri="{FF2B5EF4-FFF2-40B4-BE49-F238E27FC236}">
                <a16:creationId xmlns:a16="http://schemas.microsoft.com/office/drawing/2014/main" id="{B4132D8A-CF02-B3C8-71BA-88EADFB9CD81}"/>
              </a:ext>
            </a:extLst>
          </p:cNvPr>
          <p:cNvGrpSpPr/>
          <p:nvPr/>
        </p:nvGrpSpPr>
        <p:grpSpPr>
          <a:xfrm>
            <a:off x="3732676" y="4039715"/>
            <a:ext cx="1808712" cy="1477877"/>
            <a:chOff x="4395216" y="1897002"/>
            <a:chExt cx="4799076" cy="3609274"/>
          </a:xfrm>
        </p:grpSpPr>
        <p:cxnSp>
          <p:nvCxnSpPr>
            <p:cNvPr id="39" name="Straight Connector 38">
              <a:extLst>
                <a:ext uri="{FF2B5EF4-FFF2-40B4-BE49-F238E27FC236}">
                  <a16:creationId xmlns:a16="http://schemas.microsoft.com/office/drawing/2014/main" id="{BA42B014-00A9-1250-FE59-EB8F0D09E082}"/>
                </a:ext>
              </a:extLst>
            </p:cNvPr>
            <p:cNvCxnSpPr>
              <a:cxnSpLocks/>
            </p:cNvCxnSpPr>
            <p:nvPr/>
          </p:nvCxnSpPr>
          <p:spPr>
            <a:xfrm flipV="1">
              <a:off x="4710684" y="2188464"/>
              <a:ext cx="1385316" cy="57912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6C52E8-FB44-F8B2-F771-BF383BF229E5}"/>
                </a:ext>
              </a:extLst>
            </p:cNvPr>
            <p:cNvCxnSpPr>
              <a:cxnSpLocks/>
            </p:cNvCxnSpPr>
            <p:nvPr/>
          </p:nvCxnSpPr>
          <p:spPr>
            <a:xfrm>
              <a:off x="4706874" y="2767584"/>
              <a:ext cx="1389126" cy="438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461030-9304-8603-F07C-06316E2D3773}"/>
                </a:ext>
              </a:extLst>
            </p:cNvPr>
            <p:cNvCxnSpPr>
              <a:cxnSpLocks/>
            </p:cNvCxnSpPr>
            <p:nvPr/>
          </p:nvCxnSpPr>
          <p:spPr>
            <a:xfrm>
              <a:off x="4706874" y="2767584"/>
              <a:ext cx="1389126" cy="14128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471987-6BF1-A58B-821D-C9EC1B025660}"/>
                </a:ext>
              </a:extLst>
            </p:cNvPr>
            <p:cNvCxnSpPr>
              <a:cxnSpLocks/>
            </p:cNvCxnSpPr>
            <p:nvPr/>
          </p:nvCxnSpPr>
          <p:spPr>
            <a:xfrm>
              <a:off x="4706874" y="2767584"/>
              <a:ext cx="1389126" cy="24384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33F90B-5390-3BE3-8F09-283646C95CCF}"/>
                </a:ext>
              </a:extLst>
            </p:cNvPr>
            <p:cNvCxnSpPr>
              <a:cxnSpLocks/>
            </p:cNvCxnSpPr>
            <p:nvPr/>
          </p:nvCxnSpPr>
          <p:spPr>
            <a:xfrm flipV="1">
              <a:off x="4692396" y="3202718"/>
              <a:ext cx="1407414" cy="505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F5332E-2000-5277-9C14-E229E671F400}"/>
                </a:ext>
              </a:extLst>
            </p:cNvPr>
            <p:cNvCxnSpPr>
              <a:cxnSpLocks/>
            </p:cNvCxnSpPr>
            <p:nvPr/>
          </p:nvCxnSpPr>
          <p:spPr>
            <a:xfrm>
              <a:off x="4688586" y="3708686"/>
              <a:ext cx="1421892" cy="47171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70FFBD-7BE0-5272-F198-543B461E328D}"/>
                </a:ext>
              </a:extLst>
            </p:cNvPr>
            <p:cNvCxnSpPr>
              <a:cxnSpLocks/>
            </p:cNvCxnSpPr>
            <p:nvPr/>
          </p:nvCxnSpPr>
          <p:spPr>
            <a:xfrm>
              <a:off x="4688586" y="3708686"/>
              <a:ext cx="1421892" cy="14972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9A4CC3-C523-2172-4D3F-EF0B1B5021E0}"/>
                </a:ext>
              </a:extLst>
            </p:cNvPr>
            <p:cNvCxnSpPr>
              <a:cxnSpLocks/>
            </p:cNvCxnSpPr>
            <p:nvPr/>
          </p:nvCxnSpPr>
          <p:spPr>
            <a:xfrm flipV="1">
              <a:off x="4688586" y="2180265"/>
              <a:ext cx="1418082" cy="152842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63C8A8-0AAA-BCD5-5D2A-EB089D8AE156}"/>
                </a:ext>
              </a:extLst>
            </p:cNvPr>
            <p:cNvCxnSpPr>
              <a:cxnSpLocks/>
            </p:cNvCxnSpPr>
            <p:nvPr/>
          </p:nvCxnSpPr>
          <p:spPr>
            <a:xfrm flipV="1">
              <a:off x="4694682" y="4180396"/>
              <a:ext cx="1401318" cy="44805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34215D-431A-0336-E996-46A37597684D}"/>
                </a:ext>
              </a:extLst>
            </p:cNvPr>
            <p:cNvCxnSpPr>
              <a:cxnSpLocks/>
            </p:cNvCxnSpPr>
            <p:nvPr/>
          </p:nvCxnSpPr>
          <p:spPr>
            <a:xfrm>
              <a:off x="4690872" y="4628452"/>
              <a:ext cx="1401318" cy="56083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8589BE-1F21-13F7-8FCE-3855063DE7DD}"/>
                </a:ext>
              </a:extLst>
            </p:cNvPr>
            <p:cNvCxnSpPr>
              <a:cxnSpLocks/>
            </p:cNvCxnSpPr>
            <p:nvPr/>
          </p:nvCxnSpPr>
          <p:spPr>
            <a:xfrm flipV="1">
              <a:off x="4690872" y="3202718"/>
              <a:ext cx="1408938" cy="14257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898086-8584-6E99-750B-2790BAB1029C}"/>
                </a:ext>
              </a:extLst>
            </p:cNvPr>
            <p:cNvCxnSpPr>
              <a:cxnSpLocks/>
            </p:cNvCxnSpPr>
            <p:nvPr/>
          </p:nvCxnSpPr>
          <p:spPr>
            <a:xfrm flipV="1">
              <a:off x="4690872" y="2176493"/>
              <a:ext cx="1415796" cy="24519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763A4E51-E6AA-CF6E-37F2-77B81FA55BC5}"/>
                </a:ext>
              </a:extLst>
            </p:cNvPr>
            <p:cNvSpPr/>
            <p:nvPr/>
          </p:nvSpPr>
          <p:spPr>
            <a:xfrm>
              <a:off x="4395216" y="2447544"/>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Oval 51">
              <a:extLst>
                <a:ext uri="{FF2B5EF4-FFF2-40B4-BE49-F238E27FC236}">
                  <a16:creationId xmlns:a16="http://schemas.microsoft.com/office/drawing/2014/main" id="{A7121CAB-002E-945E-8410-64CED103E96D}"/>
                </a:ext>
              </a:extLst>
            </p:cNvPr>
            <p:cNvSpPr/>
            <p:nvPr/>
          </p:nvSpPr>
          <p:spPr>
            <a:xfrm>
              <a:off x="4395216" y="3385598"/>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5F14A41D-F52E-96AA-60C7-02E88FEBCF5E}"/>
                </a:ext>
              </a:extLst>
            </p:cNvPr>
            <p:cNvSpPr/>
            <p:nvPr/>
          </p:nvSpPr>
          <p:spPr>
            <a:xfrm>
              <a:off x="4395216" y="4323652"/>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4" name="Straight Connector 53">
              <a:extLst>
                <a:ext uri="{FF2B5EF4-FFF2-40B4-BE49-F238E27FC236}">
                  <a16:creationId xmlns:a16="http://schemas.microsoft.com/office/drawing/2014/main" id="{5534E076-55D5-A15E-4B2E-C02732FB01A3}"/>
                </a:ext>
              </a:extLst>
            </p:cNvPr>
            <p:cNvCxnSpPr>
              <a:cxnSpLocks/>
            </p:cNvCxnSpPr>
            <p:nvPr/>
          </p:nvCxnSpPr>
          <p:spPr>
            <a:xfrm>
              <a:off x="6082284" y="2209070"/>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4D56E0-FBFC-EE1F-8CDB-016515D11734}"/>
                </a:ext>
              </a:extLst>
            </p:cNvPr>
            <p:cNvCxnSpPr>
              <a:cxnSpLocks/>
            </p:cNvCxnSpPr>
            <p:nvPr/>
          </p:nvCxnSpPr>
          <p:spPr>
            <a:xfrm>
              <a:off x="6078474" y="2209070"/>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755E3B-7A85-1C1F-A930-96AE057BF7F3}"/>
                </a:ext>
              </a:extLst>
            </p:cNvPr>
            <p:cNvCxnSpPr>
              <a:cxnSpLocks/>
            </p:cNvCxnSpPr>
            <p:nvPr/>
          </p:nvCxnSpPr>
          <p:spPr>
            <a:xfrm>
              <a:off x="6078474" y="2209070"/>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56C8EF-32B4-12E4-89E2-E1D2231A6247}"/>
                </a:ext>
              </a:extLst>
            </p:cNvPr>
            <p:cNvCxnSpPr>
              <a:cxnSpLocks/>
            </p:cNvCxnSpPr>
            <p:nvPr/>
          </p:nvCxnSpPr>
          <p:spPr>
            <a:xfrm>
              <a:off x="6078474" y="2209070"/>
              <a:ext cx="1422654" cy="299691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5891224-F63F-BC8D-7AD6-EE52DDD876EA}"/>
                </a:ext>
              </a:extLst>
            </p:cNvPr>
            <p:cNvCxnSpPr>
              <a:cxnSpLocks/>
            </p:cNvCxnSpPr>
            <p:nvPr/>
          </p:nvCxnSpPr>
          <p:spPr>
            <a:xfrm flipV="1">
              <a:off x="6072378" y="4221755"/>
              <a:ext cx="1412748" cy="97434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F54087-25D2-DDAB-62BA-E7845C806B5C}"/>
                </a:ext>
              </a:extLst>
            </p:cNvPr>
            <p:cNvCxnSpPr>
              <a:cxnSpLocks/>
            </p:cNvCxnSpPr>
            <p:nvPr/>
          </p:nvCxnSpPr>
          <p:spPr>
            <a:xfrm flipV="1">
              <a:off x="6072378" y="3185811"/>
              <a:ext cx="1433322" cy="20102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A37CA0-CA71-08CB-ABE2-F9F9694B18C0}"/>
                </a:ext>
              </a:extLst>
            </p:cNvPr>
            <p:cNvCxnSpPr>
              <a:cxnSpLocks/>
            </p:cNvCxnSpPr>
            <p:nvPr/>
          </p:nvCxnSpPr>
          <p:spPr>
            <a:xfrm flipV="1">
              <a:off x="6086475" y="2206009"/>
              <a:ext cx="1412367" cy="299009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813523-9EA4-4275-0DEE-AA9493C865CE}"/>
                </a:ext>
              </a:extLst>
            </p:cNvPr>
            <p:cNvCxnSpPr>
              <a:cxnSpLocks/>
            </p:cNvCxnSpPr>
            <p:nvPr/>
          </p:nvCxnSpPr>
          <p:spPr>
            <a:xfrm>
              <a:off x="6073140" y="3195735"/>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3719A2-B143-1FA0-4033-0BD3DAA3769F}"/>
                </a:ext>
              </a:extLst>
            </p:cNvPr>
            <p:cNvCxnSpPr>
              <a:cxnSpLocks/>
            </p:cNvCxnSpPr>
            <p:nvPr/>
          </p:nvCxnSpPr>
          <p:spPr>
            <a:xfrm>
              <a:off x="6073140" y="3195735"/>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19C39E4-580B-9321-150C-46139D811748}"/>
                </a:ext>
              </a:extLst>
            </p:cNvPr>
            <p:cNvCxnSpPr>
              <a:cxnSpLocks/>
            </p:cNvCxnSpPr>
            <p:nvPr/>
          </p:nvCxnSpPr>
          <p:spPr>
            <a:xfrm flipV="1">
              <a:off x="6073140" y="2209069"/>
              <a:ext cx="1422654" cy="98666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6EDC9A-68DC-0250-F0B0-30633075F91F}"/>
                </a:ext>
              </a:extLst>
            </p:cNvPr>
            <p:cNvCxnSpPr>
              <a:cxnSpLocks/>
            </p:cNvCxnSpPr>
            <p:nvPr/>
          </p:nvCxnSpPr>
          <p:spPr>
            <a:xfrm>
              <a:off x="6073140"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D6D1B0-F519-18F4-B138-0DDEAEF7F1B1}"/>
                </a:ext>
              </a:extLst>
            </p:cNvPr>
            <p:cNvCxnSpPr>
              <a:cxnSpLocks/>
            </p:cNvCxnSpPr>
            <p:nvPr/>
          </p:nvCxnSpPr>
          <p:spPr>
            <a:xfrm>
              <a:off x="6088380" y="420855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CD8443-1F08-A497-B597-5B254EA448E4}"/>
                </a:ext>
              </a:extLst>
            </p:cNvPr>
            <p:cNvCxnSpPr>
              <a:cxnSpLocks/>
            </p:cNvCxnSpPr>
            <p:nvPr/>
          </p:nvCxnSpPr>
          <p:spPr>
            <a:xfrm>
              <a:off x="6076188" y="5202206"/>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39CAC6-EEBE-58C3-28C9-5C55A4CE0BD3}"/>
                </a:ext>
              </a:extLst>
            </p:cNvPr>
            <p:cNvCxnSpPr>
              <a:cxnSpLocks/>
            </p:cNvCxnSpPr>
            <p:nvPr/>
          </p:nvCxnSpPr>
          <p:spPr>
            <a:xfrm>
              <a:off x="6080760" y="4194906"/>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FE5FA3-5D9F-7E20-F379-6394BBEF60F7}"/>
                </a:ext>
              </a:extLst>
            </p:cNvPr>
            <p:cNvCxnSpPr>
              <a:cxnSpLocks/>
            </p:cNvCxnSpPr>
            <p:nvPr/>
          </p:nvCxnSpPr>
          <p:spPr>
            <a:xfrm flipV="1">
              <a:off x="6080760" y="3192631"/>
              <a:ext cx="1418082" cy="1002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BFFA09-B2DB-00A4-1289-12805704AE92}"/>
                </a:ext>
              </a:extLst>
            </p:cNvPr>
            <p:cNvCxnSpPr>
              <a:cxnSpLocks/>
            </p:cNvCxnSpPr>
            <p:nvPr/>
          </p:nvCxnSpPr>
          <p:spPr>
            <a:xfrm flipV="1">
              <a:off x="6080760" y="2201520"/>
              <a:ext cx="1411224" cy="199338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CF22B1-AF4F-B998-9083-16FC9FA90F2B}"/>
                </a:ext>
              </a:extLst>
            </p:cNvPr>
            <p:cNvCxnSpPr>
              <a:cxnSpLocks/>
            </p:cNvCxnSpPr>
            <p:nvPr/>
          </p:nvCxnSpPr>
          <p:spPr>
            <a:xfrm>
              <a:off x="7485126"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37C157-25B4-15B3-5FC3-D6B1112F8614}"/>
                </a:ext>
              </a:extLst>
            </p:cNvPr>
            <p:cNvCxnSpPr>
              <a:cxnSpLocks/>
            </p:cNvCxnSpPr>
            <p:nvPr/>
          </p:nvCxnSpPr>
          <p:spPr>
            <a:xfrm>
              <a:off x="7480554" y="3189633"/>
              <a:ext cx="1405890" cy="10234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3B8A51-C329-5147-345C-B9D787AD157B}"/>
                </a:ext>
              </a:extLst>
            </p:cNvPr>
            <p:cNvCxnSpPr>
              <a:cxnSpLocks/>
            </p:cNvCxnSpPr>
            <p:nvPr/>
          </p:nvCxnSpPr>
          <p:spPr>
            <a:xfrm>
              <a:off x="7485126" y="4207562"/>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31DD5D-E6EE-24D0-85D0-C1C584346FEB}"/>
                </a:ext>
              </a:extLst>
            </p:cNvPr>
            <p:cNvCxnSpPr>
              <a:cxnSpLocks/>
            </p:cNvCxnSpPr>
            <p:nvPr/>
          </p:nvCxnSpPr>
          <p:spPr>
            <a:xfrm flipV="1">
              <a:off x="7485888" y="3201837"/>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6C28475-015D-9305-870E-067260015778}"/>
                </a:ext>
              </a:extLst>
            </p:cNvPr>
            <p:cNvSpPr/>
            <p:nvPr/>
          </p:nvSpPr>
          <p:spPr>
            <a:xfrm>
              <a:off x="5788152"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Oval 74">
              <a:extLst>
                <a:ext uri="{FF2B5EF4-FFF2-40B4-BE49-F238E27FC236}">
                  <a16:creationId xmlns:a16="http://schemas.microsoft.com/office/drawing/2014/main" id="{9FFB8D8A-7674-EA7B-D97F-0D7D794E7933}"/>
                </a:ext>
              </a:extLst>
            </p:cNvPr>
            <p:cNvSpPr/>
            <p:nvPr/>
          </p:nvSpPr>
          <p:spPr>
            <a:xfrm>
              <a:off x="5788152"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Oval 75">
              <a:extLst>
                <a:ext uri="{FF2B5EF4-FFF2-40B4-BE49-F238E27FC236}">
                  <a16:creationId xmlns:a16="http://schemas.microsoft.com/office/drawing/2014/main" id="{0896DFD6-0B4C-DCE3-0428-ADEA41D59EFF}"/>
                </a:ext>
              </a:extLst>
            </p:cNvPr>
            <p:cNvSpPr/>
            <p:nvPr/>
          </p:nvSpPr>
          <p:spPr>
            <a:xfrm>
              <a:off x="5788152"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Oval 76">
              <a:extLst>
                <a:ext uri="{FF2B5EF4-FFF2-40B4-BE49-F238E27FC236}">
                  <a16:creationId xmlns:a16="http://schemas.microsoft.com/office/drawing/2014/main" id="{0A9CF6AD-82F6-BB43-3EC2-A282356B9A95}"/>
                </a:ext>
              </a:extLst>
            </p:cNvPr>
            <p:cNvSpPr/>
            <p:nvPr/>
          </p:nvSpPr>
          <p:spPr>
            <a:xfrm>
              <a:off x="5788152"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Oval 77">
              <a:extLst>
                <a:ext uri="{FF2B5EF4-FFF2-40B4-BE49-F238E27FC236}">
                  <a16:creationId xmlns:a16="http://schemas.microsoft.com/office/drawing/2014/main" id="{8465C5AB-8F8D-BB8A-BDFA-5FCD7A56E066}"/>
                </a:ext>
              </a:extLst>
            </p:cNvPr>
            <p:cNvSpPr/>
            <p:nvPr/>
          </p:nvSpPr>
          <p:spPr>
            <a:xfrm>
              <a:off x="7181088"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Oval 78">
              <a:extLst>
                <a:ext uri="{FF2B5EF4-FFF2-40B4-BE49-F238E27FC236}">
                  <a16:creationId xmlns:a16="http://schemas.microsoft.com/office/drawing/2014/main" id="{8CEE37C8-EACE-8DB1-92E1-F43373C50673}"/>
                </a:ext>
              </a:extLst>
            </p:cNvPr>
            <p:cNvSpPr/>
            <p:nvPr/>
          </p:nvSpPr>
          <p:spPr>
            <a:xfrm>
              <a:off x="7181088"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0" name="Straight Connector 79">
              <a:extLst>
                <a:ext uri="{FF2B5EF4-FFF2-40B4-BE49-F238E27FC236}">
                  <a16:creationId xmlns:a16="http://schemas.microsoft.com/office/drawing/2014/main" id="{C02C3587-CC94-AC65-8E0A-DEEE00A2D3F5}"/>
                </a:ext>
              </a:extLst>
            </p:cNvPr>
            <p:cNvCxnSpPr>
              <a:cxnSpLocks/>
            </p:cNvCxnSpPr>
            <p:nvPr/>
          </p:nvCxnSpPr>
          <p:spPr>
            <a:xfrm>
              <a:off x="7478268" y="2212275"/>
              <a:ext cx="1408176" cy="200077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46C886C-8B65-14A5-1A68-1BB4D1E5EB44}"/>
                </a:ext>
              </a:extLst>
            </p:cNvPr>
            <p:cNvCxnSpPr>
              <a:cxnSpLocks/>
            </p:cNvCxnSpPr>
            <p:nvPr/>
          </p:nvCxnSpPr>
          <p:spPr>
            <a:xfrm>
              <a:off x="7473696" y="2199190"/>
              <a:ext cx="1422654" cy="100264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B90244A-630A-DB3D-99B9-5D675AF810BD}"/>
                </a:ext>
              </a:extLst>
            </p:cNvPr>
            <p:cNvCxnSpPr>
              <a:cxnSpLocks/>
            </p:cNvCxnSpPr>
            <p:nvPr/>
          </p:nvCxnSpPr>
          <p:spPr>
            <a:xfrm flipV="1">
              <a:off x="7485126" y="3192631"/>
              <a:ext cx="1411224" cy="20057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2FD587-E4B9-DCFF-1664-B5178DBBB47F}"/>
                </a:ext>
              </a:extLst>
            </p:cNvPr>
            <p:cNvCxnSpPr>
              <a:cxnSpLocks/>
            </p:cNvCxnSpPr>
            <p:nvPr/>
          </p:nvCxnSpPr>
          <p:spPr>
            <a:xfrm flipV="1">
              <a:off x="7485888" y="4192699"/>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0C27252B-6878-2442-1A13-7559C48E5D87}"/>
                </a:ext>
              </a:extLst>
            </p:cNvPr>
            <p:cNvSpPr/>
            <p:nvPr/>
          </p:nvSpPr>
          <p:spPr>
            <a:xfrm>
              <a:off x="7181088"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a:extLst>
                <a:ext uri="{FF2B5EF4-FFF2-40B4-BE49-F238E27FC236}">
                  <a16:creationId xmlns:a16="http://schemas.microsoft.com/office/drawing/2014/main" id="{5B492880-92CD-4B22-8EF7-205328C042C7}"/>
                </a:ext>
              </a:extLst>
            </p:cNvPr>
            <p:cNvSpPr/>
            <p:nvPr/>
          </p:nvSpPr>
          <p:spPr>
            <a:xfrm>
              <a:off x="7181088"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Oval 85">
              <a:extLst>
                <a:ext uri="{FF2B5EF4-FFF2-40B4-BE49-F238E27FC236}">
                  <a16:creationId xmlns:a16="http://schemas.microsoft.com/office/drawing/2014/main" id="{A82D0182-CA4C-C367-CCE5-3E64654E468C}"/>
                </a:ext>
              </a:extLst>
            </p:cNvPr>
            <p:cNvSpPr/>
            <p:nvPr/>
          </p:nvSpPr>
          <p:spPr>
            <a:xfrm>
              <a:off x="8567166" y="2902420"/>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Oval 86">
              <a:extLst>
                <a:ext uri="{FF2B5EF4-FFF2-40B4-BE49-F238E27FC236}">
                  <a16:creationId xmlns:a16="http://schemas.microsoft.com/office/drawing/2014/main" id="{A661942E-D07B-76D3-B503-BFFF497EED80}"/>
                </a:ext>
              </a:extLst>
            </p:cNvPr>
            <p:cNvSpPr/>
            <p:nvPr/>
          </p:nvSpPr>
          <p:spPr>
            <a:xfrm>
              <a:off x="8578596" y="3896277"/>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5143503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940A36EB-9113-6FBA-E005-DDBD7CCD3DE1}"/>
              </a:ext>
            </a:extLst>
          </p:cNvPr>
          <p:cNvSpPr>
            <a:spLocks noGrp="1"/>
          </p:cNvSpPr>
          <p:nvPr>
            <p:ph type="title"/>
          </p:nvPr>
        </p:nvSpPr>
        <p:spPr>
          <a:xfrm>
            <a:off x="588263" y="457200"/>
            <a:ext cx="11018520" cy="492443"/>
          </a:xfrm>
        </p:spPr>
        <p:txBody>
          <a:bodyPr/>
          <a:lstStyle/>
          <a:p>
            <a:pPr algn="l"/>
            <a:r>
              <a:rPr lang="en-US" dirty="0">
                <a:solidFill>
                  <a:schemeClr val="accent1"/>
                </a:solidFill>
              </a:rPr>
              <a:t>KEY WORKLOADS</a:t>
            </a:r>
          </a:p>
        </p:txBody>
      </p:sp>
      <p:sp>
        <p:nvSpPr>
          <p:cNvPr id="5" name="Text Placeholder 5">
            <a:extLst>
              <a:ext uri="{FF2B5EF4-FFF2-40B4-BE49-F238E27FC236}">
                <a16:creationId xmlns:a16="http://schemas.microsoft.com/office/drawing/2014/main" id="{13CDCDCF-8A9A-996B-FF62-924B33868729}"/>
              </a:ext>
            </a:extLst>
          </p:cNvPr>
          <p:cNvSpPr>
            <a:spLocks noGrp="1"/>
          </p:cNvSpPr>
          <p:nvPr>
            <p:ph type="body" sz="quarter" idx="10"/>
          </p:nvPr>
        </p:nvSpPr>
        <p:spPr>
          <a:xfrm>
            <a:off x="586390" y="1434370"/>
            <a:ext cx="11018520" cy="1292662"/>
          </a:xfrm>
        </p:spPr>
        <p:txBody>
          <a:bodyPr vert="horz" wrap="square" lIns="0" tIns="0" rIns="0" bIns="0" rtlCol="0" anchor="t">
            <a:spAutoFit/>
          </a:bodyPr>
          <a:lstStyle/>
          <a:p>
            <a:r>
              <a:rPr lang="en-US" b="0" i="0" dirty="0">
                <a:solidFill>
                  <a:srgbClr val="037BDA"/>
                </a:solidFill>
                <a:effectLst/>
              </a:rPr>
              <a:t>Machine Learning </a:t>
            </a:r>
            <a:r>
              <a:rPr lang="en-US" b="0" i="0" dirty="0">
                <a:solidFill>
                  <a:schemeClr val="tx1"/>
                </a:solidFill>
                <a:effectLst/>
              </a:rPr>
              <a:t>- This is often the foundation for an AI system, and is the way we "teach" a computer model to make predictions and draw conclusions from data.</a:t>
            </a:r>
            <a:endParaRPr lang="en-US" dirty="0">
              <a:solidFill>
                <a:schemeClr val="tx1"/>
              </a:solidFill>
            </a:endParaRPr>
          </a:p>
        </p:txBody>
      </p:sp>
      <p:sp>
        <p:nvSpPr>
          <p:cNvPr id="7" name="Text Placeholder 5">
            <a:extLst>
              <a:ext uri="{FF2B5EF4-FFF2-40B4-BE49-F238E27FC236}">
                <a16:creationId xmlns:a16="http://schemas.microsoft.com/office/drawing/2014/main" id="{95160AB2-F34A-48B9-11A5-8548FA6B8311}"/>
              </a:ext>
            </a:extLst>
          </p:cNvPr>
          <p:cNvSpPr txBox="1">
            <a:spLocks/>
          </p:cNvSpPr>
          <p:nvPr/>
        </p:nvSpPr>
        <p:spPr>
          <a:xfrm>
            <a:off x="586740" y="3429000"/>
            <a:ext cx="11018520" cy="284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37BDA"/>
                </a:solidFill>
                <a:latin typeface="+mn-lt"/>
              </a:rPr>
              <a:t>Use Case </a:t>
            </a:r>
          </a:p>
          <a:p>
            <a:pPr marL="457200" indent="-457200">
              <a:buFont typeface="Arial" panose="020B0604020202020204" pitchFamily="34" charset="0"/>
              <a:buChar char="•"/>
            </a:pPr>
            <a:r>
              <a:rPr lang="en-US" dirty="0">
                <a:solidFill>
                  <a:schemeClr val="tx1"/>
                </a:solidFill>
                <a:latin typeface="+mn-lt"/>
              </a:rPr>
              <a:t>Personalized recommendations like those seen in streaming platforms, e-commerce sites and social media.</a:t>
            </a:r>
          </a:p>
          <a:p>
            <a:pPr marL="457200" indent="-457200">
              <a:buFont typeface="Arial" panose="020B0604020202020204" pitchFamily="34" charset="0"/>
              <a:buChar char="•"/>
            </a:pPr>
            <a:r>
              <a:rPr lang="en-US" dirty="0">
                <a:solidFill>
                  <a:schemeClr val="tx1"/>
                </a:solidFill>
                <a:latin typeface="+mn-lt"/>
              </a:rPr>
              <a:t>Analyzing historical financial data to predict market trends, stock prices and more.</a:t>
            </a:r>
          </a:p>
          <a:p>
            <a:pPr marL="457200" indent="-457200">
              <a:buFont typeface="Arial" panose="020B0604020202020204" pitchFamily="34" charset="0"/>
              <a:buChar char="•"/>
            </a:pPr>
            <a:r>
              <a:rPr lang="en-US" dirty="0">
                <a:solidFill>
                  <a:schemeClr val="tx1"/>
                </a:solidFill>
                <a:latin typeface="+mn-lt"/>
              </a:rPr>
              <a:t>Credit Scoring</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850C9BFB-14B5-62C6-378D-86B955DD8C4E}"/>
              </a:ext>
            </a:extLst>
          </p:cNvPr>
          <p:cNvSpPr txBox="1">
            <a:spLocks/>
          </p:cNvSpPr>
          <p:nvPr/>
        </p:nvSpPr>
        <p:spPr>
          <a:xfrm>
            <a:off x="588263" y="1345386"/>
            <a:ext cx="11018520"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i="0" dirty="0">
                <a:solidFill>
                  <a:schemeClr val="tx1"/>
                </a:solidFill>
                <a:effectLst/>
                <a:latin typeface="+mn-lt"/>
              </a:rPr>
              <a:t>The capability to automatically detect errors or unusual activity in a system. </a:t>
            </a:r>
            <a:endParaRPr lang="en-US" dirty="0">
              <a:solidFill>
                <a:schemeClr val="tx1"/>
              </a:solidFill>
              <a:latin typeface="+mn-lt"/>
            </a:endParaRPr>
          </a:p>
        </p:txBody>
      </p:sp>
      <p:sp>
        <p:nvSpPr>
          <p:cNvPr id="10" name="Text Placeholder 5">
            <a:extLst>
              <a:ext uri="{FF2B5EF4-FFF2-40B4-BE49-F238E27FC236}">
                <a16:creationId xmlns:a16="http://schemas.microsoft.com/office/drawing/2014/main" id="{AFC896B1-86A8-196F-DE96-84330FA6A051}"/>
              </a:ext>
            </a:extLst>
          </p:cNvPr>
          <p:cNvSpPr txBox="1">
            <a:spLocks/>
          </p:cNvSpPr>
          <p:nvPr/>
        </p:nvSpPr>
        <p:spPr>
          <a:xfrm>
            <a:off x="588263" y="2761931"/>
            <a:ext cx="11018520" cy="232679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37BDA"/>
                </a:solidFill>
                <a:latin typeface="+mn-lt"/>
              </a:rPr>
              <a:t>Use Case:</a:t>
            </a:r>
          </a:p>
          <a:p>
            <a:pPr marL="457200" indent="-457200">
              <a:buFont typeface="Arial" panose="020B0604020202020204" pitchFamily="34" charset="0"/>
              <a:buChar char="•"/>
            </a:pPr>
            <a:r>
              <a:rPr lang="en-US" dirty="0">
                <a:solidFill>
                  <a:schemeClr val="tx1"/>
                </a:solidFill>
                <a:latin typeface="+mn-lt"/>
              </a:rPr>
              <a:t>M</a:t>
            </a:r>
            <a:r>
              <a:rPr lang="en-US" b="0" i="0" dirty="0">
                <a:solidFill>
                  <a:schemeClr val="tx1"/>
                </a:solidFill>
                <a:effectLst/>
                <a:latin typeface="+mn-lt"/>
              </a:rPr>
              <a:t>onitor credit card transactions and detect unusual usage patterns that might indicate fraud.</a:t>
            </a:r>
          </a:p>
          <a:p>
            <a:pPr marL="457200" indent="-457200">
              <a:buFont typeface="Arial" panose="020B0604020202020204" pitchFamily="34" charset="0"/>
              <a:buChar char="•"/>
            </a:pPr>
            <a:r>
              <a:rPr lang="en-US" dirty="0">
                <a:solidFill>
                  <a:schemeClr val="tx1"/>
                </a:solidFill>
                <a:latin typeface="+mn-lt"/>
              </a:rPr>
              <a:t>A</a:t>
            </a:r>
            <a:r>
              <a:rPr lang="en-US" b="0" i="0" dirty="0">
                <a:solidFill>
                  <a:schemeClr val="tx1"/>
                </a:solidFill>
                <a:effectLst/>
                <a:latin typeface="+mn-lt"/>
              </a:rPr>
              <a:t> racing car telemetry system that uses sensors to proactively warn engineers </a:t>
            </a:r>
            <a:r>
              <a:rPr lang="en-US" b="0" i="0" dirty="0">
                <a:solidFill>
                  <a:srgbClr val="000000"/>
                </a:solidFill>
                <a:effectLst/>
                <a:latin typeface="+mn-lt"/>
              </a:rPr>
              <a:t>about potential mechanical failures before they happen.</a:t>
            </a:r>
            <a:endParaRPr lang="en-US" dirty="0">
              <a:latin typeface="+mn-lt"/>
            </a:endParaRPr>
          </a:p>
        </p:txBody>
      </p:sp>
      <p:sp>
        <p:nvSpPr>
          <p:cNvPr id="11" name="Title 16">
            <a:extLst>
              <a:ext uri="{FF2B5EF4-FFF2-40B4-BE49-F238E27FC236}">
                <a16:creationId xmlns:a16="http://schemas.microsoft.com/office/drawing/2014/main" id="{E755C7FC-CFA0-54AC-E496-0A2AF0CFCAF1}"/>
              </a:ext>
            </a:extLst>
          </p:cNvPr>
          <p:cNvSpPr>
            <a:spLocks noGrp="1"/>
          </p:cNvSpPr>
          <p:nvPr>
            <p:ph type="title"/>
          </p:nvPr>
        </p:nvSpPr>
        <p:spPr>
          <a:xfrm>
            <a:off x="588263" y="457200"/>
            <a:ext cx="11018520" cy="492443"/>
          </a:xfrm>
        </p:spPr>
        <p:txBody>
          <a:bodyPr/>
          <a:lstStyle/>
          <a:p>
            <a:pPr algn="l"/>
            <a:r>
              <a:rPr lang="en-US" dirty="0">
                <a:solidFill>
                  <a:srgbClr val="037BDA"/>
                </a:solidFill>
                <a:latin typeface="+mj-lt"/>
              </a:rPr>
              <a:t>ANOMALY DETECTION:</a:t>
            </a:r>
            <a:endParaRPr lang="en-US" dirty="0">
              <a:solidFill>
                <a:schemeClr val="accent1"/>
              </a:solidFill>
            </a:endParaRPr>
          </a:p>
        </p:txBody>
      </p:sp>
    </p:spTree>
    <p:extLst>
      <p:ext uri="{BB962C8B-B14F-4D97-AF65-F5344CB8AC3E}">
        <p14:creationId xmlns:p14="http://schemas.microsoft.com/office/powerpoint/2010/main" val="4183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B73C490-2B31-EEE5-0614-8E3F51BB3181}"/>
              </a:ext>
            </a:extLst>
          </p:cNvPr>
          <p:cNvSpPr>
            <a:spLocks noGrp="1"/>
          </p:cNvSpPr>
          <p:nvPr>
            <p:ph type="body" sz="quarter" idx="10"/>
          </p:nvPr>
        </p:nvSpPr>
        <p:spPr>
          <a:xfrm>
            <a:off x="586740" y="970880"/>
            <a:ext cx="11018520" cy="818686"/>
          </a:xfrm>
        </p:spPr>
        <p:txBody>
          <a:bodyPr/>
          <a:lstStyle/>
          <a:p>
            <a:pPr>
              <a:lnSpc>
                <a:spcPct val="95000"/>
              </a:lnSpc>
            </a:pPr>
            <a:r>
              <a:rPr lang="en-US" dirty="0">
                <a:solidFill>
                  <a:schemeClr val="tx1"/>
                </a:solidFill>
              </a:rPr>
              <a:t>The capability for a computer to interpret written or spoken language, and respond in kind.</a:t>
            </a:r>
            <a:endParaRPr lang="en-US" dirty="0">
              <a:solidFill>
                <a:srgbClr val="000000"/>
              </a:solidFill>
            </a:endParaRPr>
          </a:p>
        </p:txBody>
      </p:sp>
      <p:sp>
        <p:nvSpPr>
          <p:cNvPr id="3" name="Text Placeholder 5">
            <a:extLst>
              <a:ext uri="{FF2B5EF4-FFF2-40B4-BE49-F238E27FC236}">
                <a16:creationId xmlns:a16="http://schemas.microsoft.com/office/drawing/2014/main" id="{8512360A-4CE1-82DF-9B37-2F919BAAE941}"/>
              </a:ext>
            </a:extLst>
          </p:cNvPr>
          <p:cNvSpPr txBox="1">
            <a:spLocks/>
          </p:cNvSpPr>
          <p:nvPr/>
        </p:nvSpPr>
        <p:spPr>
          <a:xfrm>
            <a:off x="586737" y="2071848"/>
            <a:ext cx="11346843" cy="321011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dirty="0">
                <a:solidFill>
                  <a:srgbClr val="037BDA"/>
                </a:solidFill>
              </a:rPr>
              <a:t>Use cases:</a:t>
            </a:r>
            <a:endParaRPr lang="en-US" b="0" i="0" dirty="0">
              <a:solidFill>
                <a:schemeClr val="tx1"/>
              </a:solidFill>
              <a:effectLst/>
              <a:latin typeface="+mn-lt"/>
            </a:endParaRPr>
          </a:p>
          <a:p>
            <a:pPr marL="457200" indent="-457200">
              <a:lnSpc>
                <a:spcPct val="95000"/>
              </a:lnSpc>
              <a:buFont typeface="Arial" panose="020B0604020202020204" pitchFamily="34" charset="0"/>
              <a:buChar char="•"/>
            </a:pPr>
            <a:r>
              <a:rPr lang="en-US" b="0" i="0" dirty="0">
                <a:solidFill>
                  <a:schemeClr val="tx1"/>
                </a:solidFill>
                <a:effectLst/>
                <a:latin typeface="+mn-lt"/>
              </a:rPr>
              <a:t>Analyze and interpret text in documents, email messages, and other sources.</a:t>
            </a:r>
          </a:p>
          <a:p>
            <a:pPr marL="457200" indent="-457200">
              <a:lnSpc>
                <a:spcPct val="95000"/>
              </a:lnSpc>
              <a:buFont typeface="Arial" panose="020B0604020202020204" pitchFamily="34" charset="0"/>
              <a:buChar char="•"/>
            </a:pPr>
            <a:r>
              <a:rPr lang="en-US" b="0" i="0" dirty="0">
                <a:solidFill>
                  <a:schemeClr val="tx1"/>
                </a:solidFill>
                <a:effectLst/>
                <a:latin typeface="+mn-lt"/>
              </a:rPr>
              <a:t>Interpret spoken language, and produce speech responses.</a:t>
            </a:r>
          </a:p>
          <a:p>
            <a:pPr marL="457200" indent="-457200">
              <a:lnSpc>
                <a:spcPct val="95000"/>
              </a:lnSpc>
              <a:buFont typeface="Arial" panose="020B0604020202020204" pitchFamily="34" charset="0"/>
              <a:buChar char="•"/>
            </a:pPr>
            <a:r>
              <a:rPr lang="en-US" b="0" i="0" dirty="0">
                <a:solidFill>
                  <a:schemeClr val="tx1"/>
                </a:solidFill>
                <a:effectLst/>
                <a:latin typeface="+mn-lt"/>
              </a:rPr>
              <a:t>Automatically translate spoken or written phrases between languages.</a:t>
            </a:r>
          </a:p>
          <a:p>
            <a:pPr marL="457200" indent="-457200">
              <a:lnSpc>
                <a:spcPct val="95000"/>
              </a:lnSpc>
              <a:buFont typeface="Arial" panose="020B0604020202020204" pitchFamily="34" charset="0"/>
              <a:buChar char="•"/>
            </a:pPr>
            <a:r>
              <a:rPr lang="en-US" b="0" i="0" dirty="0">
                <a:solidFill>
                  <a:schemeClr val="tx1"/>
                </a:solidFill>
                <a:effectLst/>
                <a:latin typeface="+mn-lt"/>
              </a:rPr>
              <a:t>Interpret commands and determine appropriate actions.</a:t>
            </a:r>
            <a:endParaRPr lang="en-US" dirty="0">
              <a:solidFill>
                <a:schemeClr val="tx1"/>
              </a:solidFill>
              <a:latin typeface="+mn-lt"/>
            </a:endParaRPr>
          </a:p>
        </p:txBody>
      </p:sp>
      <p:sp>
        <p:nvSpPr>
          <p:cNvPr id="4" name="Text Placeholder 5">
            <a:extLst>
              <a:ext uri="{FF2B5EF4-FFF2-40B4-BE49-F238E27FC236}">
                <a16:creationId xmlns:a16="http://schemas.microsoft.com/office/drawing/2014/main" id="{2FAE00D9-F28F-7BEB-A2FE-7E1CABD4C082}"/>
              </a:ext>
            </a:extLst>
          </p:cNvPr>
          <p:cNvSpPr txBox="1">
            <a:spLocks/>
          </p:cNvSpPr>
          <p:nvPr/>
        </p:nvSpPr>
        <p:spPr>
          <a:xfrm>
            <a:off x="586738" y="5564241"/>
            <a:ext cx="11346843" cy="8186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b="0" i="0" dirty="0">
                <a:solidFill>
                  <a:schemeClr val="accent1"/>
                </a:solidFill>
                <a:effectLst/>
                <a:latin typeface="+mj-lt"/>
              </a:rPr>
              <a:t>Natural language processing in Microsoft Azure:</a:t>
            </a:r>
            <a:br>
              <a:rPr lang="en-US" dirty="0">
                <a:solidFill>
                  <a:schemeClr val="tx1"/>
                </a:solidFill>
                <a:latin typeface="+mn-lt"/>
              </a:rPr>
            </a:br>
            <a:r>
              <a:rPr lang="en-US" b="0" i="0" dirty="0">
                <a:solidFill>
                  <a:schemeClr val="tx1"/>
                </a:solidFill>
                <a:effectLst/>
                <a:latin typeface="+mn-lt"/>
              </a:rPr>
              <a:t>Language, Translate, Speech, Azure Bot.</a:t>
            </a:r>
            <a:endParaRPr lang="en-US" dirty="0">
              <a:solidFill>
                <a:schemeClr val="tx1"/>
              </a:solidFill>
              <a:latin typeface="+mn-lt"/>
            </a:endParaRPr>
          </a:p>
        </p:txBody>
      </p:sp>
      <p:sp>
        <p:nvSpPr>
          <p:cNvPr id="7" name="Title 16">
            <a:extLst>
              <a:ext uri="{FF2B5EF4-FFF2-40B4-BE49-F238E27FC236}">
                <a16:creationId xmlns:a16="http://schemas.microsoft.com/office/drawing/2014/main" id="{9FE01083-F18C-7CC4-F993-A838712F9137}"/>
              </a:ext>
            </a:extLst>
          </p:cNvPr>
          <p:cNvSpPr>
            <a:spLocks noGrp="1"/>
          </p:cNvSpPr>
          <p:nvPr>
            <p:ph type="title"/>
          </p:nvPr>
        </p:nvSpPr>
        <p:spPr>
          <a:xfrm>
            <a:off x="588263" y="358047"/>
            <a:ext cx="11018520" cy="492443"/>
          </a:xfrm>
        </p:spPr>
        <p:txBody>
          <a:bodyPr/>
          <a:lstStyle/>
          <a:p>
            <a:pPr algn="l"/>
            <a:r>
              <a:rPr lang="en-US" dirty="0">
                <a:solidFill>
                  <a:srgbClr val="037BDA"/>
                </a:solidFill>
                <a:latin typeface="+mj-lt"/>
              </a:rPr>
              <a:t>NATURAL LANGUAGE PROCESSING</a:t>
            </a:r>
            <a:endParaRPr lang="en-US" dirty="0">
              <a:solidFill>
                <a:schemeClr val="accent1"/>
              </a:solidFill>
            </a:endParaRPr>
          </a:p>
        </p:txBody>
      </p:sp>
      <p:sp>
        <p:nvSpPr>
          <p:cNvPr id="5" name="Text Placeholder 5">
            <a:extLst>
              <a:ext uri="{FF2B5EF4-FFF2-40B4-BE49-F238E27FC236}">
                <a16:creationId xmlns:a16="http://schemas.microsoft.com/office/drawing/2014/main" id="{4683F3BA-297E-DC57-31ED-8F7BD6357109}"/>
              </a:ext>
            </a:extLst>
          </p:cNvPr>
          <p:cNvSpPr txBox="1">
            <a:spLocks/>
          </p:cNvSpPr>
          <p:nvPr/>
        </p:nvSpPr>
        <p:spPr>
          <a:xfrm>
            <a:off x="8016077" y="6178256"/>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As seen in the chart</a:t>
            </a:r>
          </a:p>
        </p:txBody>
      </p:sp>
    </p:spTree>
    <p:extLst>
      <p:ext uri="{BB962C8B-B14F-4D97-AF65-F5344CB8AC3E}">
        <p14:creationId xmlns:p14="http://schemas.microsoft.com/office/powerpoint/2010/main" val="19793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1D0BE624-CA29-2854-1857-885ED0D51509}"/>
              </a:ext>
            </a:extLst>
          </p:cNvPr>
          <p:cNvSpPr>
            <a:spLocks noGrp="1"/>
          </p:cNvSpPr>
          <p:nvPr>
            <p:ph type="body" sz="quarter" idx="10"/>
          </p:nvPr>
        </p:nvSpPr>
        <p:spPr>
          <a:xfrm>
            <a:off x="586740" y="1151963"/>
            <a:ext cx="11018520" cy="1228028"/>
          </a:xfrm>
        </p:spPr>
        <p:txBody>
          <a:bodyPr/>
          <a:lstStyle/>
          <a:p>
            <a:pPr>
              <a:lnSpc>
                <a:spcPct val="95000"/>
              </a:lnSpc>
            </a:pPr>
            <a:r>
              <a:rPr lang="en-US" b="0" i="0" dirty="0">
                <a:solidFill>
                  <a:schemeClr val="tx1"/>
                </a:solidFill>
                <a:effectLst/>
              </a:rPr>
              <a:t>Is a term used for describing solutions that involve extracting information from large volumes of often unstructured data to create a searchable knowledge store.</a:t>
            </a:r>
            <a:endParaRPr lang="en-US" dirty="0">
              <a:solidFill>
                <a:srgbClr val="000000"/>
              </a:solidFill>
              <a:latin typeface="Times New Roman" panose="02020603050405020304" pitchFamily="18" charset="0"/>
            </a:endParaRPr>
          </a:p>
        </p:txBody>
      </p:sp>
      <p:sp>
        <p:nvSpPr>
          <p:cNvPr id="11" name="Title 16">
            <a:extLst>
              <a:ext uri="{FF2B5EF4-FFF2-40B4-BE49-F238E27FC236}">
                <a16:creationId xmlns:a16="http://schemas.microsoft.com/office/drawing/2014/main" id="{EDF803A6-C7D3-F9AD-732E-4BE89B5858D1}"/>
              </a:ext>
            </a:extLst>
          </p:cNvPr>
          <p:cNvSpPr>
            <a:spLocks noGrp="1"/>
          </p:cNvSpPr>
          <p:nvPr>
            <p:ph type="title"/>
          </p:nvPr>
        </p:nvSpPr>
        <p:spPr>
          <a:xfrm>
            <a:off x="588263" y="457200"/>
            <a:ext cx="11018520" cy="492443"/>
          </a:xfrm>
        </p:spPr>
        <p:txBody>
          <a:bodyPr/>
          <a:lstStyle/>
          <a:p>
            <a:pPr algn="l"/>
            <a:r>
              <a:rPr lang="en-US" dirty="0">
                <a:solidFill>
                  <a:srgbClr val="037BDA"/>
                </a:solidFill>
                <a:latin typeface="+mj-lt"/>
              </a:rPr>
              <a:t>KNOWLEDGE MINING:</a:t>
            </a:r>
            <a:endParaRPr lang="en-US" dirty="0">
              <a:solidFill>
                <a:schemeClr val="accent1"/>
              </a:solidFill>
            </a:endParaRPr>
          </a:p>
        </p:txBody>
      </p:sp>
      <p:sp>
        <p:nvSpPr>
          <p:cNvPr id="2" name="Text Placeholder 5">
            <a:extLst>
              <a:ext uri="{FF2B5EF4-FFF2-40B4-BE49-F238E27FC236}">
                <a16:creationId xmlns:a16="http://schemas.microsoft.com/office/drawing/2014/main" id="{47C320F0-87AD-0F0D-4317-158E398A548F}"/>
              </a:ext>
            </a:extLst>
          </p:cNvPr>
          <p:cNvSpPr txBox="1">
            <a:spLocks/>
          </p:cNvSpPr>
          <p:nvPr/>
        </p:nvSpPr>
        <p:spPr>
          <a:xfrm>
            <a:off x="586740" y="3542330"/>
            <a:ext cx="11018520"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91440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dirty="0">
                <a:solidFill>
                  <a:schemeClr val="tx1"/>
                </a:solidFill>
              </a:rPr>
              <a:t>Azure Cognitive Search</a:t>
            </a:r>
            <a:endParaRPr lang="en-US" dirty="0">
              <a:solidFill>
                <a:srgbClr val="0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3F389716-9E40-F5D8-01D2-2224B710C923}"/>
              </a:ext>
            </a:extLst>
          </p:cNvPr>
          <p:cNvSpPr txBox="1"/>
          <p:nvPr/>
        </p:nvSpPr>
        <p:spPr>
          <a:xfrm>
            <a:off x="586740" y="3074142"/>
            <a:ext cx="6736814" cy="501676"/>
          </a:xfrm>
          <a:prstGeom prst="rect">
            <a:avLst/>
          </a:prstGeom>
          <a:noFill/>
        </p:spPr>
        <p:txBody>
          <a:bodyPr wrap="square">
            <a:spAutoFit/>
          </a:bodyPr>
          <a:lstStyle/>
          <a:p>
            <a:pPr defTabSz="932742">
              <a:lnSpc>
                <a:spcPct val="95000"/>
              </a:lnSpc>
              <a:spcBef>
                <a:spcPct val="20000"/>
              </a:spcBef>
              <a:buSzPct val="90000"/>
            </a:pPr>
            <a:r>
              <a:rPr lang="en-US" sz="2800" dirty="0">
                <a:solidFill>
                  <a:srgbClr val="037BDA"/>
                </a:solidFill>
                <a:latin typeface="Segoe UI Semilight" panose="020B0402040204020203" pitchFamily="34" charset="0"/>
                <a:cs typeface="Segoe UI Semilight" panose="020B0402040204020203" pitchFamily="34" charset="0"/>
              </a:rPr>
              <a:t>Use Case:</a:t>
            </a:r>
          </a:p>
        </p:txBody>
      </p:sp>
      <p:pic>
        <p:nvPicPr>
          <p:cNvPr id="3" name="ChatWithYourDataDemo">
            <a:hlinkClick r:id="" action="ppaction://media"/>
            <a:extLst>
              <a:ext uri="{FF2B5EF4-FFF2-40B4-BE49-F238E27FC236}">
                <a16:creationId xmlns:a16="http://schemas.microsoft.com/office/drawing/2014/main" id="{7FF72AF8-1DD7-2D05-1029-A9B38132B5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0900" y="2793206"/>
            <a:ext cx="6413500" cy="3607594"/>
          </a:xfrm>
          <a:prstGeom prst="rect">
            <a:avLst/>
          </a:prstGeom>
        </p:spPr>
      </p:pic>
    </p:spTree>
    <p:extLst>
      <p:ext uri="{BB962C8B-B14F-4D97-AF65-F5344CB8AC3E}">
        <p14:creationId xmlns:p14="http://schemas.microsoft.com/office/powerpoint/2010/main" val="19082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ED6A8916-624C-BB66-A828-09E447A01E19}"/>
              </a:ext>
            </a:extLst>
          </p:cNvPr>
          <p:cNvSpPr txBox="1">
            <a:spLocks/>
          </p:cNvSpPr>
          <p:nvPr/>
        </p:nvSpPr>
        <p:spPr>
          <a:xfrm>
            <a:off x="465552" y="965235"/>
            <a:ext cx="11346843" cy="8186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b="0" i="0" dirty="0">
                <a:solidFill>
                  <a:schemeClr val="tx1"/>
                </a:solidFill>
                <a:effectLst/>
                <a:latin typeface="+mn-lt"/>
              </a:rPr>
              <a:t>The capability of software to interpret the world visually through cameras, video, and images.</a:t>
            </a:r>
            <a:endParaRPr lang="en-US" dirty="0">
              <a:solidFill>
                <a:schemeClr val="tx1"/>
              </a:solidFill>
              <a:latin typeface="+mn-lt"/>
            </a:endParaRPr>
          </a:p>
        </p:txBody>
      </p:sp>
      <p:sp>
        <p:nvSpPr>
          <p:cNvPr id="8" name="Text Placeholder 5">
            <a:extLst>
              <a:ext uri="{FF2B5EF4-FFF2-40B4-BE49-F238E27FC236}">
                <a16:creationId xmlns:a16="http://schemas.microsoft.com/office/drawing/2014/main" id="{F9448AFA-4485-11BA-2743-2D0E6E0E9733}"/>
              </a:ext>
            </a:extLst>
          </p:cNvPr>
          <p:cNvSpPr txBox="1">
            <a:spLocks/>
          </p:cNvSpPr>
          <p:nvPr/>
        </p:nvSpPr>
        <p:spPr>
          <a:xfrm>
            <a:off x="465552" y="2164534"/>
            <a:ext cx="11346843"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GB" dirty="0">
                <a:solidFill>
                  <a:srgbClr val="037BDA"/>
                </a:solidFill>
                <a:latin typeface="+mj-lt"/>
              </a:rPr>
              <a:t>COMPUTER VISION MODELS AND CAPABILITIES</a:t>
            </a:r>
            <a:endParaRPr lang="en-US" dirty="0">
              <a:solidFill>
                <a:srgbClr val="037BDA"/>
              </a:solidFill>
              <a:latin typeface="+mj-lt"/>
            </a:endParaRPr>
          </a:p>
        </p:txBody>
      </p:sp>
      <p:sp>
        <p:nvSpPr>
          <p:cNvPr id="9" name="Text Placeholder 5">
            <a:extLst>
              <a:ext uri="{FF2B5EF4-FFF2-40B4-BE49-F238E27FC236}">
                <a16:creationId xmlns:a16="http://schemas.microsoft.com/office/drawing/2014/main" id="{DF5EC754-C047-075B-E7F7-E43503608172}"/>
              </a:ext>
            </a:extLst>
          </p:cNvPr>
          <p:cNvSpPr txBox="1">
            <a:spLocks/>
          </p:cNvSpPr>
          <p:nvPr/>
        </p:nvSpPr>
        <p:spPr>
          <a:xfrm>
            <a:off x="465552" y="2764572"/>
            <a:ext cx="6693840" cy="40934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br>
              <a:rPr lang="en-US" dirty="0">
                <a:solidFill>
                  <a:srgbClr val="000000"/>
                </a:solidFill>
                <a:latin typeface="+mn-lt"/>
              </a:rPr>
            </a:br>
            <a:r>
              <a:rPr lang="en-US" dirty="0">
                <a:solidFill>
                  <a:schemeClr val="tx1"/>
                </a:solidFill>
                <a:latin typeface="+mn-lt"/>
              </a:rPr>
              <a:t>Image classification involves training a machine learning model to classify images based on their contents. For example, in a traffic monitoring solution you might use an image classification model to classify images based on the type of vehicle they contain, such as taxis, buses, cyclists, and so on.</a:t>
            </a:r>
            <a:br>
              <a:rPr lang="en-US" dirty="0">
                <a:solidFill>
                  <a:schemeClr val="tx1"/>
                </a:solidFill>
                <a:latin typeface="+mn-lt"/>
              </a:rPr>
            </a:br>
            <a:endParaRPr lang="en-US" dirty="0">
              <a:solidFill>
                <a:schemeClr val="tx1"/>
              </a:solidFill>
              <a:latin typeface="+mn-lt"/>
            </a:endParaRPr>
          </a:p>
        </p:txBody>
      </p:sp>
      <p:pic>
        <p:nvPicPr>
          <p:cNvPr id="10" name="Picture 9">
            <a:extLst>
              <a:ext uri="{FF2B5EF4-FFF2-40B4-BE49-F238E27FC236}">
                <a16:creationId xmlns:a16="http://schemas.microsoft.com/office/drawing/2014/main" id="{A2F3D7D6-91F5-329A-754F-DAF48F9B1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205" y="3267084"/>
            <a:ext cx="4016550" cy="2671006"/>
          </a:xfrm>
          <a:prstGeom prst="rect">
            <a:avLst/>
          </a:prstGeom>
        </p:spPr>
      </p:pic>
      <p:sp>
        <p:nvSpPr>
          <p:cNvPr id="11" name="Text Placeholder 5">
            <a:extLst>
              <a:ext uri="{FF2B5EF4-FFF2-40B4-BE49-F238E27FC236}">
                <a16:creationId xmlns:a16="http://schemas.microsoft.com/office/drawing/2014/main" id="{A5B9A4CE-D2C5-A48B-1BFC-641DF43CC1EC}"/>
              </a:ext>
            </a:extLst>
          </p:cNvPr>
          <p:cNvSpPr txBox="1">
            <a:spLocks/>
          </p:cNvSpPr>
          <p:nvPr/>
        </p:nvSpPr>
        <p:spPr>
          <a:xfrm>
            <a:off x="8362067" y="6058612"/>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12" name="TextBox 11">
            <a:extLst>
              <a:ext uri="{FF2B5EF4-FFF2-40B4-BE49-F238E27FC236}">
                <a16:creationId xmlns:a16="http://schemas.microsoft.com/office/drawing/2014/main" id="{3D834FAA-33E8-C423-0AE8-A650A264368B}"/>
              </a:ext>
            </a:extLst>
          </p:cNvPr>
          <p:cNvSpPr txBox="1"/>
          <p:nvPr/>
        </p:nvSpPr>
        <p:spPr>
          <a:xfrm>
            <a:off x="465552" y="2544910"/>
            <a:ext cx="6736814" cy="523220"/>
          </a:xfrm>
          <a:prstGeom prst="rect">
            <a:avLst/>
          </a:prstGeom>
          <a:noFill/>
        </p:spPr>
        <p:txBody>
          <a:bodyPr wrap="square">
            <a:spAutoFit/>
          </a:bodyPr>
          <a:lstStyle/>
          <a:p>
            <a:r>
              <a:rPr lang="en-GB" sz="2800" spc="-50" dirty="0">
                <a:ln w="3175">
                  <a:noFill/>
                </a:ln>
                <a:solidFill>
                  <a:srgbClr val="037BDA"/>
                </a:solidFill>
                <a:latin typeface="+mj-lt"/>
              </a:rPr>
              <a:t>1. Image Classification</a:t>
            </a:r>
            <a:endParaRPr lang="en-US" sz="2800" spc="-50" dirty="0">
              <a:ln w="3175">
                <a:noFill/>
              </a:ln>
              <a:solidFill>
                <a:srgbClr val="037BDA"/>
              </a:solidFill>
              <a:latin typeface="+mj-lt"/>
            </a:endParaRPr>
          </a:p>
        </p:txBody>
      </p:sp>
      <p:sp>
        <p:nvSpPr>
          <p:cNvPr id="13" name="Title 16">
            <a:extLst>
              <a:ext uri="{FF2B5EF4-FFF2-40B4-BE49-F238E27FC236}">
                <a16:creationId xmlns:a16="http://schemas.microsoft.com/office/drawing/2014/main" id="{76457963-95C8-EEE7-BB8B-FC380A7FCFC2}"/>
              </a:ext>
            </a:extLst>
          </p:cNvPr>
          <p:cNvSpPr>
            <a:spLocks noGrp="1"/>
          </p:cNvSpPr>
          <p:nvPr>
            <p:ph type="title"/>
          </p:nvPr>
        </p:nvSpPr>
        <p:spPr>
          <a:xfrm>
            <a:off x="465552" y="348495"/>
            <a:ext cx="11018520" cy="492443"/>
          </a:xfrm>
        </p:spPr>
        <p:txBody>
          <a:bodyPr/>
          <a:lstStyle/>
          <a:p>
            <a:pPr algn="l"/>
            <a:r>
              <a:rPr lang="en-US" dirty="0">
                <a:solidFill>
                  <a:srgbClr val="037BDA"/>
                </a:solidFill>
                <a:latin typeface="+mj-lt"/>
              </a:rPr>
              <a:t>COMPUTER VISION:</a:t>
            </a:r>
            <a:endParaRPr lang="en-US" dirty="0">
              <a:solidFill>
                <a:schemeClr val="accent1"/>
              </a:solidFill>
            </a:endParaRPr>
          </a:p>
        </p:txBody>
      </p:sp>
    </p:spTree>
    <p:extLst>
      <p:ext uri="{BB962C8B-B14F-4D97-AF65-F5344CB8AC3E}">
        <p14:creationId xmlns:p14="http://schemas.microsoft.com/office/powerpoint/2010/main" val="19100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4270E5F0-AB31-3B12-EB1F-F66E2BFE5D02}"/>
              </a:ext>
            </a:extLst>
          </p:cNvPr>
          <p:cNvSpPr txBox="1">
            <a:spLocks/>
          </p:cNvSpPr>
          <p:nvPr/>
        </p:nvSpPr>
        <p:spPr>
          <a:xfrm>
            <a:off x="8350053" y="4965438"/>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9" name="Text Placeholder 5">
            <a:extLst>
              <a:ext uri="{FF2B5EF4-FFF2-40B4-BE49-F238E27FC236}">
                <a16:creationId xmlns:a16="http://schemas.microsoft.com/office/drawing/2014/main" id="{780B67AA-9698-56C2-EEE8-C85E429497D7}"/>
              </a:ext>
            </a:extLst>
          </p:cNvPr>
          <p:cNvSpPr txBox="1">
            <a:spLocks/>
          </p:cNvSpPr>
          <p:nvPr/>
        </p:nvSpPr>
        <p:spPr>
          <a:xfrm>
            <a:off x="343065" y="1583852"/>
            <a:ext cx="6693840" cy="32747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br>
              <a:rPr lang="en-US" dirty="0">
                <a:solidFill>
                  <a:schemeClr val="tx1"/>
                </a:solidFill>
                <a:latin typeface="+mn-lt"/>
              </a:rPr>
            </a:br>
            <a:r>
              <a:rPr lang="en-US" dirty="0">
                <a:solidFill>
                  <a:schemeClr val="tx1"/>
                </a:solidFill>
                <a:latin typeface="+mn-lt"/>
              </a:rPr>
              <a:t>Object detection machine learning models are trained to classify individual objects within an image, and identify their location with a bounding box. For example, a traffic monitoring solution might use object detection to identify the location of different classes of vehicle.</a:t>
            </a:r>
          </a:p>
        </p:txBody>
      </p:sp>
      <p:pic>
        <p:nvPicPr>
          <p:cNvPr id="10" name="Picture 9">
            <a:extLst>
              <a:ext uri="{FF2B5EF4-FFF2-40B4-BE49-F238E27FC236}">
                <a16:creationId xmlns:a16="http://schemas.microsoft.com/office/drawing/2014/main" id="{CEEF4A33-9E07-C884-681E-3D891E1D43CF}"/>
              </a:ext>
            </a:extLst>
          </p:cNvPr>
          <p:cNvPicPr>
            <a:picLocks noChangeAspect="1"/>
          </p:cNvPicPr>
          <p:nvPr/>
        </p:nvPicPr>
        <p:blipFill>
          <a:blip r:embed="rId3"/>
          <a:stretch>
            <a:fillRect/>
          </a:stretch>
        </p:blipFill>
        <p:spPr>
          <a:xfrm>
            <a:off x="7340719" y="1952299"/>
            <a:ext cx="4508216" cy="2986694"/>
          </a:xfrm>
          <a:prstGeom prst="rect">
            <a:avLst/>
          </a:prstGeom>
        </p:spPr>
      </p:pic>
      <p:sp>
        <p:nvSpPr>
          <p:cNvPr id="12" name="Title 16">
            <a:extLst>
              <a:ext uri="{FF2B5EF4-FFF2-40B4-BE49-F238E27FC236}">
                <a16:creationId xmlns:a16="http://schemas.microsoft.com/office/drawing/2014/main" id="{97BA8E3E-6A82-9121-5FD0-652992F63F96}"/>
              </a:ext>
            </a:extLst>
          </p:cNvPr>
          <p:cNvSpPr>
            <a:spLocks noGrp="1"/>
          </p:cNvSpPr>
          <p:nvPr>
            <p:ph type="title"/>
          </p:nvPr>
        </p:nvSpPr>
        <p:spPr>
          <a:xfrm>
            <a:off x="343065" y="872672"/>
            <a:ext cx="11018520" cy="430887"/>
          </a:xfrm>
        </p:spPr>
        <p:txBody>
          <a:bodyPr/>
          <a:lstStyle/>
          <a:p>
            <a:pPr algn="l" defTabSz="914400"/>
            <a:r>
              <a:rPr lang="en-US" sz="2800" dirty="0">
                <a:solidFill>
                  <a:srgbClr val="037BDA"/>
                </a:solidFill>
                <a:cs typeface="+mn-cs"/>
              </a:rPr>
              <a:t>2. Object Detection</a:t>
            </a:r>
          </a:p>
        </p:txBody>
      </p:sp>
      <p:sp>
        <p:nvSpPr>
          <p:cNvPr id="13" name="Text Placeholder 5">
            <a:extLst>
              <a:ext uri="{FF2B5EF4-FFF2-40B4-BE49-F238E27FC236}">
                <a16:creationId xmlns:a16="http://schemas.microsoft.com/office/drawing/2014/main" id="{880B6A7E-8D6D-23F8-F194-9D40F544A118}"/>
              </a:ext>
            </a:extLst>
          </p:cNvPr>
          <p:cNvSpPr txBox="1">
            <a:spLocks/>
          </p:cNvSpPr>
          <p:nvPr/>
        </p:nvSpPr>
        <p:spPr>
          <a:xfrm>
            <a:off x="7340720" y="5360855"/>
            <a:ext cx="4595908"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5000"/>
              </a:lnSpc>
            </a:pPr>
            <a:r>
              <a:rPr lang="en-GB" sz="1400" dirty="0">
                <a:solidFill>
                  <a:schemeClr val="bg1">
                    <a:lumMod val="50000"/>
                    <a:lumOff val="50000"/>
                  </a:schemeClr>
                </a:solidFill>
                <a:latin typeface="+mj-lt"/>
              </a:rPr>
              <a:t>An image of a street with buses, cars, and cyclists identified and highlighted with a bounding box</a:t>
            </a:r>
            <a:endParaRPr lang="en-US" sz="1400" dirty="0">
              <a:solidFill>
                <a:schemeClr val="bg1">
                  <a:lumMod val="50000"/>
                  <a:lumOff val="50000"/>
                </a:schemeClr>
              </a:solidFill>
              <a:latin typeface="+mj-lt"/>
            </a:endParaRPr>
          </a:p>
        </p:txBody>
      </p:sp>
    </p:spTree>
    <p:extLst>
      <p:ext uri="{BB962C8B-B14F-4D97-AF65-F5344CB8AC3E}">
        <p14:creationId xmlns:p14="http://schemas.microsoft.com/office/powerpoint/2010/main" val="349690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D0ADFE5-CE76-AB9E-6DC3-2FC8747E80E9}"/>
              </a:ext>
            </a:extLst>
          </p:cNvPr>
          <p:cNvSpPr txBox="1">
            <a:spLocks/>
          </p:cNvSpPr>
          <p:nvPr/>
        </p:nvSpPr>
        <p:spPr>
          <a:xfrm>
            <a:off x="8350053" y="4886522"/>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5" name="Text Placeholder 5">
            <a:extLst>
              <a:ext uri="{FF2B5EF4-FFF2-40B4-BE49-F238E27FC236}">
                <a16:creationId xmlns:a16="http://schemas.microsoft.com/office/drawing/2014/main" id="{D4A37B1A-9D38-64F7-60E6-A54496AB5CFA}"/>
              </a:ext>
            </a:extLst>
          </p:cNvPr>
          <p:cNvSpPr txBox="1">
            <a:spLocks/>
          </p:cNvSpPr>
          <p:nvPr/>
        </p:nvSpPr>
        <p:spPr>
          <a:xfrm>
            <a:off x="343065" y="1073405"/>
            <a:ext cx="6693840" cy="36840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5000"/>
              </a:lnSpc>
            </a:pPr>
            <a:br>
              <a:rPr lang="en-US" dirty="0">
                <a:solidFill>
                  <a:schemeClr val="tx1"/>
                </a:solidFill>
                <a:latin typeface="+mn-lt"/>
              </a:rPr>
            </a:br>
            <a:r>
              <a:rPr lang="en-US" dirty="0">
                <a:solidFill>
                  <a:schemeClr val="tx1"/>
                </a:solidFill>
                <a:latin typeface="+mn-lt"/>
              </a:rPr>
              <a:t>Semantic segmentation is an advanced machine learning technique in which individual pixels in the image are classified according to the object to which they belong. For example, a traffic monitoring solution might overlay traffic images with "mask" layers to highlight different vehicles.</a:t>
            </a:r>
          </a:p>
        </p:txBody>
      </p:sp>
      <p:pic>
        <p:nvPicPr>
          <p:cNvPr id="6" name="Picture 5">
            <a:extLst>
              <a:ext uri="{FF2B5EF4-FFF2-40B4-BE49-F238E27FC236}">
                <a16:creationId xmlns:a16="http://schemas.microsoft.com/office/drawing/2014/main" id="{1CB4828B-DC08-AC54-51FC-9771862C5563}"/>
              </a:ext>
            </a:extLst>
          </p:cNvPr>
          <p:cNvPicPr>
            <a:picLocks noChangeAspect="1"/>
          </p:cNvPicPr>
          <p:nvPr/>
        </p:nvPicPr>
        <p:blipFill>
          <a:blip r:embed="rId3"/>
          <a:stretch>
            <a:fillRect/>
          </a:stretch>
        </p:blipFill>
        <p:spPr>
          <a:xfrm>
            <a:off x="7210705" y="1588372"/>
            <a:ext cx="4783573" cy="3169118"/>
          </a:xfrm>
          <a:prstGeom prst="rect">
            <a:avLst/>
          </a:prstGeom>
        </p:spPr>
      </p:pic>
      <p:sp>
        <p:nvSpPr>
          <p:cNvPr id="7" name="Title 16">
            <a:extLst>
              <a:ext uri="{FF2B5EF4-FFF2-40B4-BE49-F238E27FC236}">
                <a16:creationId xmlns:a16="http://schemas.microsoft.com/office/drawing/2014/main" id="{F25004DF-D870-A768-03FB-56D05D59B664}"/>
              </a:ext>
            </a:extLst>
          </p:cNvPr>
          <p:cNvSpPr>
            <a:spLocks noGrp="1"/>
          </p:cNvSpPr>
          <p:nvPr>
            <p:ph type="title"/>
          </p:nvPr>
        </p:nvSpPr>
        <p:spPr>
          <a:xfrm>
            <a:off x="343065" y="471328"/>
            <a:ext cx="11018520" cy="430887"/>
          </a:xfrm>
        </p:spPr>
        <p:txBody>
          <a:bodyPr/>
          <a:lstStyle/>
          <a:p>
            <a:pPr algn="l" defTabSz="914400"/>
            <a:r>
              <a:rPr lang="en-US" sz="2800" dirty="0">
                <a:solidFill>
                  <a:srgbClr val="037BDA"/>
                </a:solidFill>
                <a:cs typeface="+mn-cs"/>
              </a:rPr>
              <a:t>3. Semantic Segmentation</a:t>
            </a:r>
          </a:p>
        </p:txBody>
      </p:sp>
      <p:sp>
        <p:nvSpPr>
          <p:cNvPr id="11" name="Text Placeholder 5">
            <a:extLst>
              <a:ext uri="{FF2B5EF4-FFF2-40B4-BE49-F238E27FC236}">
                <a16:creationId xmlns:a16="http://schemas.microsoft.com/office/drawing/2014/main" id="{667C5200-9E66-800B-B7B9-205D571749F9}"/>
              </a:ext>
            </a:extLst>
          </p:cNvPr>
          <p:cNvSpPr txBox="1">
            <a:spLocks/>
          </p:cNvSpPr>
          <p:nvPr/>
        </p:nvSpPr>
        <p:spPr>
          <a:xfrm>
            <a:off x="7304537" y="5334769"/>
            <a:ext cx="4595908"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5000"/>
              </a:lnSpc>
            </a:pPr>
            <a:r>
              <a:rPr lang="en-GB" sz="1400" dirty="0">
                <a:solidFill>
                  <a:schemeClr val="bg1">
                    <a:lumMod val="50000"/>
                    <a:lumOff val="50000"/>
                  </a:schemeClr>
                </a:solidFill>
                <a:latin typeface="+mj-lt"/>
              </a:rPr>
              <a:t>An image of a street with the pixels belonging to buses, cars, and cyclists identified</a:t>
            </a:r>
            <a:endParaRPr lang="en-US" sz="1400" dirty="0">
              <a:solidFill>
                <a:schemeClr val="bg1">
                  <a:lumMod val="50000"/>
                  <a:lumOff val="50000"/>
                </a:schemeClr>
              </a:solidFill>
              <a:latin typeface="+mj-lt"/>
            </a:endParaRPr>
          </a:p>
        </p:txBody>
      </p:sp>
    </p:spTree>
    <p:extLst>
      <p:ext uri="{BB962C8B-B14F-4D97-AF65-F5344CB8AC3E}">
        <p14:creationId xmlns:p14="http://schemas.microsoft.com/office/powerpoint/2010/main" val="207248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9E679D6B-3C89-0FEC-1F7B-DC7F5477670E}"/>
              </a:ext>
            </a:extLst>
          </p:cNvPr>
          <p:cNvSpPr txBox="1">
            <a:spLocks/>
          </p:cNvSpPr>
          <p:nvPr/>
        </p:nvSpPr>
        <p:spPr>
          <a:xfrm>
            <a:off x="8514927" y="4858380"/>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14" name="Title 16">
            <a:extLst>
              <a:ext uri="{FF2B5EF4-FFF2-40B4-BE49-F238E27FC236}">
                <a16:creationId xmlns:a16="http://schemas.microsoft.com/office/drawing/2014/main" id="{A2566977-706C-DC0B-35D0-997BE5277592}"/>
              </a:ext>
            </a:extLst>
          </p:cNvPr>
          <p:cNvSpPr>
            <a:spLocks noGrp="1"/>
          </p:cNvSpPr>
          <p:nvPr>
            <p:ph type="title"/>
          </p:nvPr>
        </p:nvSpPr>
        <p:spPr>
          <a:xfrm>
            <a:off x="343065" y="423679"/>
            <a:ext cx="11018520" cy="430887"/>
          </a:xfrm>
        </p:spPr>
        <p:txBody>
          <a:bodyPr/>
          <a:lstStyle/>
          <a:p>
            <a:pPr algn="l" defTabSz="914400"/>
            <a:r>
              <a:rPr lang="en-US" sz="2800" dirty="0">
                <a:solidFill>
                  <a:srgbClr val="037BDA"/>
                </a:solidFill>
                <a:cs typeface="+mn-cs"/>
              </a:rPr>
              <a:t>4. Image Analysis</a:t>
            </a:r>
          </a:p>
        </p:txBody>
      </p:sp>
      <p:sp>
        <p:nvSpPr>
          <p:cNvPr id="15" name="Text Placeholder 5">
            <a:extLst>
              <a:ext uri="{FF2B5EF4-FFF2-40B4-BE49-F238E27FC236}">
                <a16:creationId xmlns:a16="http://schemas.microsoft.com/office/drawing/2014/main" id="{CCD3D897-422F-BD37-C3FC-18A00BA5A6AE}"/>
              </a:ext>
            </a:extLst>
          </p:cNvPr>
          <p:cNvSpPr txBox="1">
            <a:spLocks/>
          </p:cNvSpPr>
          <p:nvPr/>
        </p:nvSpPr>
        <p:spPr>
          <a:xfrm>
            <a:off x="343065" y="1583637"/>
            <a:ext cx="6932378" cy="32747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dirty="0">
                <a:solidFill>
                  <a:schemeClr val="tx1"/>
                </a:solidFill>
                <a:latin typeface="+mn-lt"/>
              </a:rPr>
              <a:t>You can create solutions that combine machine learning models with advanced image analysis techniques to extract information from images, including "tags" that could help catalog the image or even descriptive captions that summarize the scene shown in the image.</a:t>
            </a:r>
            <a:br>
              <a:rPr lang="en-US" dirty="0">
                <a:solidFill>
                  <a:schemeClr val="tx1"/>
                </a:solidFill>
                <a:latin typeface="+mn-lt"/>
              </a:rPr>
            </a:br>
            <a:endParaRPr lang="en-US" dirty="0">
              <a:solidFill>
                <a:schemeClr val="tx1"/>
              </a:solidFill>
              <a:latin typeface="+mn-lt"/>
            </a:endParaRPr>
          </a:p>
        </p:txBody>
      </p:sp>
      <p:pic>
        <p:nvPicPr>
          <p:cNvPr id="16" name="Picture 15">
            <a:extLst>
              <a:ext uri="{FF2B5EF4-FFF2-40B4-BE49-F238E27FC236}">
                <a16:creationId xmlns:a16="http://schemas.microsoft.com/office/drawing/2014/main" id="{DFDA9056-99C2-DDA8-FAB3-798FEAE42380}"/>
              </a:ext>
            </a:extLst>
          </p:cNvPr>
          <p:cNvPicPr>
            <a:picLocks noChangeAspect="1"/>
          </p:cNvPicPr>
          <p:nvPr/>
        </p:nvPicPr>
        <p:blipFill>
          <a:blip r:embed="rId3"/>
          <a:stretch>
            <a:fillRect/>
          </a:stretch>
        </p:blipFill>
        <p:spPr>
          <a:xfrm>
            <a:off x="7489001" y="1710993"/>
            <a:ext cx="4541401" cy="3020032"/>
          </a:xfrm>
          <a:prstGeom prst="rect">
            <a:avLst/>
          </a:prstGeom>
        </p:spPr>
      </p:pic>
    </p:spTree>
    <p:extLst>
      <p:ext uri="{BB962C8B-B14F-4D97-AF65-F5344CB8AC3E}">
        <p14:creationId xmlns:p14="http://schemas.microsoft.com/office/powerpoint/2010/main" val="340032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Student Ambassadors Community Guidelines</a:t>
            </a:r>
          </a:p>
        </p:txBody>
      </p:sp>
      <p:sp>
        <p:nvSpPr>
          <p:cNvPr id="9" name="Text Placeholder 2">
            <a:extLst>
              <a:ext uri="{FF2B5EF4-FFF2-40B4-BE49-F238E27FC236}">
                <a16:creationId xmlns:a16="http://schemas.microsoft.com/office/drawing/2014/main" id="{9080E770-9657-2AC9-3FEB-7BCBD68D3739}"/>
              </a:ext>
            </a:extLst>
          </p:cNvPr>
          <p:cNvSpPr>
            <a:spLocks noGrp="1"/>
          </p:cNvSpPr>
          <p:nvPr>
            <p:ph type="body" sz="quarter" idx="10"/>
          </p:nvPr>
        </p:nvSpPr>
        <p:spPr>
          <a:xfrm>
            <a:off x="6096000" y="1346235"/>
            <a:ext cx="5508910" cy="4745450"/>
          </a:xfrm>
        </p:spPr>
        <p:txBody>
          <a:bodyPr>
            <a:noAutofit/>
          </a:bodyPr>
          <a:lstStyle/>
          <a:p>
            <a:pPr marL="0" marR="0" fontAlgn="base"/>
            <a:r>
              <a:rPr lang="en-US" sz="1600" dirty="0">
                <a:solidFill>
                  <a:schemeClr val="tx1"/>
                </a:solidFill>
                <a:effectLst/>
                <a:latin typeface="+mn-lt"/>
                <a:ea typeface="Times New Roman" panose="02020603050405020304" pitchFamily="18" charset="0"/>
              </a:rPr>
              <a:t>Student Ambassadors are a force for good – locally and globally. As such, we expect Student Ambassadors to exemplify our values and display community spirit in a positive way by conducting themselves with respect and restraint whenever they engage with others inside and outside the Program. Simply put, an individual’s character and leadership truly matter to us.</a:t>
            </a:r>
          </a:p>
          <a:p>
            <a:pPr marL="0" marR="0" fontAlgn="base"/>
            <a:endParaRPr lang="en-US" sz="1600" dirty="0">
              <a:solidFill>
                <a:schemeClr val="tx1"/>
              </a:solidFill>
              <a:effectLst/>
              <a:latin typeface="+mn-lt"/>
              <a:ea typeface="Times New Roman" panose="02020603050405020304" pitchFamily="18" charset="0"/>
            </a:endParaRPr>
          </a:p>
          <a:p>
            <a:pPr marL="0" marR="0" fontAlgn="base">
              <a:spcBef>
                <a:spcPts val="0"/>
              </a:spcBef>
              <a:spcAft>
                <a:spcPts val="1800"/>
              </a:spcAft>
            </a:pPr>
            <a:r>
              <a:rPr lang="en-US" sz="1600" dirty="0">
                <a:solidFill>
                  <a:schemeClr val="tx1"/>
                </a:solidFill>
                <a:effectLst/>
                <a:latin typeface="+mn-lt"/>
                <a:ea typeface="Times New Roman" panose="02020603050405020304" pitchFamily="18" charset="0"/>
              </a:rPr>
              <a:t>In the interest of fostering an open and welcoming community, Microsoft is committed to providing a harassment-free experience to Program participants regardless of age, ancestry, color, gender identity or expression, marital status, medical condition, national origin, physical size, physical or mental disability, political affiliation, veteran status, race, religion, sex (including pregnancy), sexual orientation, or technology choices.</a:t>
            </a:r>
          </a:p>
        </p:txBody>
      </p:sp>
      <p:sp>
        <p:nvSpPr>
          <p:cNvPr id="10" name="Text Placeholder 2">
            <a:extLst>
              <a:ext uri="{FF2B5EF4-FFF2-40B4-BE49-F238E27FC236}">
                <a16:creationId xmlns:a16="http://schemas.microsoft.com/office/drawing/2014/main" id="{29F7EEFD-7997-DE61-BA76-12CC92AE6F58}"/>
              </a:ext>
            </a:extLst>
          </p:cNvPr>
          <p:cNvSpPr txBox="1">
            <a:spLocks/>
          </p:cNvSpPr>
          <p:nvPr/>
        </p:nvSpPr>
        <p:spPr>
          <a:xfrm>
            <a:off x="587090" y="1434370"/>
            <a:ext cx="5508910" cy="4745450"/>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solidFill>
                  <a:schemeClr val="tx1"/>
                </a:solidFill>
                <a:latin typeface="+mj-lt"/>
                <a:ea typeface="Times New Roman" panose="02020603050405020304" pitchFamily="18" charset="0"/>
              </a:rPr>
              <a:t>Code of Conduct</a:t>
            </a:r>
          </a:p>
          <a:p>
            <a:pPr fontAlgn="base"/>
            <a:endParaRPr lang="en-US" sz="2400" dirty="0">
              <a:solidFill>
                <a:schemeClr val="tx1"/>
              </a:solidFill>
              <a:latin typeface="+mn-lt"/>
              <a:ea typeface="Times New Roman" panose="02020603050405020304" pitchFamily="18" charset="0"/>
            </a:endParaRP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Be welcoming</a:t>
            </a: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Be respectful and inclusive</a:t>
            </a: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Be friendly, open, and patient</a:t>
            </a: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Acknowledge differences </a:t>
            </a: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Be thoughtful</a:t>
            </a:r>
          </a:p>
          <a:p>
            <a:pPr marL="285750" indent="-285750" fontAlgn="base">
              <a:spcBef>
                <a:spcPts val="0"/>
              </a:spcBef>
              <a:spcAft>
                <a:spcPts val="800"/>
              </a:spcAft>
              <a:buFont typeface="Arial" panose="020B0604020202020204" pitchFamily="34" charset="0"/>
              <a:buChar char="•"/>
            </a:pPr>
            <a:r>
              <a:rPr lang="en-US" sz="2400" dirty="0">
                <a:solidFill>
                  <a:schemeClr val="tx1"/>
                </a:solidFill>
                <a:latin typeface="+mn-lt"/>
                <a:ea typeface="Times New Roman" panose="02020603050405020304" pitchFamily="18" charset="0"/>
              </a:rPr>
              <a:t>Be kind</a:t>
            </a:r>
          </a:p>
        </p:txBody>
      </p:sp>
      <p:sp>
        <p:nvSpPr>
          <p:cNvPr id="11" name="Text Placeholder 2">
            <a:extLst>
              <a:ext uri="{FF2B5EF4-FFF2-40B4-BE49-F238E27FC236}">
                <a16:creationId xmlns:a16="http://schemas.microsoft.com/office/drawing/2014/main" id="{513DDFB5-FB06-D008-1FFB-C01ADA784000}"/>
              </a:ext>
            </a:extLst>
          </p:cNvPr>
          <p:cNvSpPr txBox="1">
            <a:spLocks/>
          </p:cNvSpPr>
          <p:nvPr/>
        </p:nvSpPr>
        <p:spPr>
          <a:xfrm>
            <a:off x="587090" y="5410817"/>
            <a:ext cx="5508910" cy="76900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kumimoji="0" lang="en-US" sz="2400" i="0" u="none" strike="noStrike" kern="1200" cap="none" spc="0" normalizeH="0" baseline="0" noProof="0" dirty="0">
                <a:ln>
                  <a:noFill/>
                </a:ln>
                <a:solidFill>
                  <a:srgbClr val="000000"/>
                </a:solidFill>
                <a:effectLst/>
                <a:uLnTx/>
                <a:uFillTx/>
                <a:ea typeface="+mn-ea"/>
                <a:cs typeface="+mn-cs"/>
                <a:hlinkClick r:id="rId3"/>
              </a:rPr>
              <a:t>aka.ms/</a:t>
            </a:r>
            <a:r>
              <a:rPr kumimoji="0" lang="en-US" sz="2400" i="0" u="none" strike="noStrike" kern="1200" cap="none" spc="0" normalizeH="0" baseline="0" noProof="0" dirty="0" err="1">
                <a:ln>
                  <a:noFill/>
                </a:ln>
                <a:solidFill>
                  <a:srgbClr val="000000"/>
                </a:solidFill>
                <a:effectLst/>
                <a:uLnTx/>
                <a:uFillTx/>
                <a:ea typeface="+mn-ea"/>
                <a:cs typeface="+mn-cs"/>
                <a:hlinkClick r:id="rId3"/>
              </a:rPr>
              <a:t>SACoC</a:t>
            </a:r>
            <a:endParaRPr lang="en-US" sz="2400" dirty="0">
              <a:solidFill>
                <a:schemeClr val="tx1"/>
              </a:solidFill>
              <a:latin typeface="+mn-lt"/>
              <a:ea typeface="Times New Roman" panose="02020603050405020304" pitchFamily="18" charset="0"/>
            </a:endParaRPr>
          </a:p>
        </p:txBody>
      </p:sp>
    </p:spTree>
    <p:extLst>
      <p:ext uri="{BB962C8B-B14F-4D97-AF65-F5344CB8AC3E}">
        <p14:creationId xmlns:p14="http://schemas.microsoft.com/office/powerpoint/2010/main" val="695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ACD131DB-A277-DC12-2C00-E31D47F64803}"/>
              </a:ext>
            </a:extLst>
          </p:cNvPr>
          <p:cNvSpPr txBox="1">
            <a:spLocks/>
          </p:cNvSpPr>
          <p:nvPr/>
        </p:nvSpPr>
        <p:spPr>
          <a:xfrm>
            <a:off x="8514927" y="4858380"/>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5" name="Title 16">
            <a:extLst>
              <a:ext uri="{FF2B5EF4-FFF2-40B4-BE49-F238E27FC236}">
                <a16:creationId xmlns:a16="http://schemas.microsoft.com/office/drawing/2014/main" id="{193B2177-4A16-D12E-4F55-5D8335A63591}"/>
              </a:ext>
            </a:extLst>
          </p:cNvPr>
          <p:cNvSpPr>
            <a:spLocks noGrp="1"/>
          </p:cNvSpPr>
          <p:nvPr>
            <p:ph type="title"/>
          </p:nvPr>
        </p:nvSpPr>
        <p:spPr>
          <a:xfrm>
            <a:off x="343065" y="423679"/>
            <a:ext cx="11018520" cy="430887"/>
          </a:xfrm>
        </p:spPr>
        <p:txBody>
          <a:bodyPr/>
          <a:lstStyle/>
          <a:p>
            <a:pPr algn="l" defTabSz="914400"/>
            <a:r>
              <a:rPr lang="en-US" sz="2800" dirty="0">
                <a:solidFill>
                  <a:srgbClr val="037BDA"/>
                </a:solidFill>
                <a:cs typeface="+mn-cs"/>
              </a:rPr>
              <a:t>5. Face Detection, Analysis and Recognition.</a:t>
            </a:r>
          </a:p>
        </p:txBody>
      </p:sp>
      <p:sp>
        <p:nvSpPr>
          <p:cNvPr id="6" name="Text Placeholder 5">
            <a:extLst>
              <a:ext uri="{FF2B5EF4-FFF2-40B4-BE49-F238E27FC236}">
                <a16:creationId xmlns:a16="http://schemas.microsoft.com/office/drawing/2014/main" id="{296B83A1-09D4-F758-EC02-D37C40308F7F}"/>
              </a:ext>
            </a:extLst>
          </p:cNvPr>
          <p:cNvSpPr txBox="1">
            <a:spLocks/>
          </p:cNvSpPr>
          <p:nvPr/>
        </p:nvSpPr>
        <p:spPr>
          <a:xfrm>
            <a:off x="343065" y="1570593"/>
            <a:ext cx="6137248" cy="32747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5000"/>
              </a:lnSpc>
            </a:pPr>
            <a:br>
              <a:rPr lang="en-US" dirty="0">
                <a:solidFill>
                  <a:schemeClr val="tx1"/>
                </a:solidFill>
                <a:latin typeface="Times New Roman" panose="02020603050405020304" pitchFamily="18" charset="0"/>
              </a:rPr>
            </a:br>
            <a:r>
              <a:rPr lang="en-US" dirty="0">
                <a:solidFill>
                  <a:schemeClr val="tx1"/>
                </a:solidFill>
                <a:latin typeface="Times New Roman" panose="02020603050405020304" pitchFamily="18" charset="0"/>
              </a:rPr>
              <a:t>Face detection is a specialized form of object detection that locates human faces in an image. This can be combined with classification and facial geometry analysis techniques to recognize individuals based on their facial features.</a:t>
            </a:r>
            <a:br>
              <a:rPr lang="en-US" dirty="0">
                <a:solidFill>
                  <a:schemeClr val="tx1"/>
                </a:solidFill>
                <a:latin typeface="Times New Roman" panose="02020603050405020304" pitchFamily="18" charset="0"/>
              </a:rPr>
            </a:br>
            <a:endParaRPr lang="en-US" dirty="0">
              <a:solidFill>
                <a:schemeClr val="tx1"/>
              </a:solidFill>
              <a:latin typeface="Times New Roman" panose="02020603050405020304" pitchFamily="18" charset="0"/>
            </a:endParaRPr>
          </a:p>
        </p:txBody>
      </p:sp>
      <p:pic>
        <p:nvPicPr>
          <p:cNvPr id="7" name="Picture 6">
            <a:extLst>
              <a:ext uri="{FF2B5EF4-FFF2-40B4-BE49-F238E27FC236}">
                <a16:creationId xmlns:a16="http://schemas.microsoft.com/office/drawing/2014/main" id="{0F31F1CE-F892-4E88-AEA6-6FA0AF87D22F}"/>
              </a:ext>
            </a:extLst>
          </p:cNvPr>
          <p:cNvPicPr>
            <a:picLocks noChangeAspect="1"/>
          </p:cNvPicPr>
          <p:nvPr/>
        </p:nvPicPr>
        <p:blipFill>
          <a:blip r:embed="rId3"/>
          <a:stretch>
            <a:fillRect/>
          </a:stretch>
        </p:blipFill>
        <p:spPr>
          <a:xfrm>
            <a:off x="6963772" y="1432697"/>
            <a:ext cx="4885163" cy="3248634"/>
          </a:xfrm>
          <a:prstGeom prst="rect">
            <a:avLst/>
          </a:prstGeom>
        </p:spPr>
      </p:pic>
      <p:sp>
        <p:nvSpPr>
          <p:cNvPr id="8" name="Text Placeholder 5">
            <a:extLst>
              <a:ext uri="{FF2B5EF4-FFF2-40B4-BE49-F238E27FC236}">
                <a16:creationId xmlns:a16="http://schemas.microsoft.com/office/drawing/2014/main" id="{3F9384B3-93A0-8F93-7F42-E0684F1D6D39}"/>
              </a:ext>
            </a:extLst>
          </p:cNvPr>
          <p:cNvSpPr txBox="1">
            <a:spLocks/>
          </p:cNvSpPr>
          <p:nvPr/>
        </p:nvSpPr>
        <p:spPr>
          <a:xfrm>
            <a:off x="7253027" y="5259462"/>
            <a:ext cx="4595908"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5000"/>
              </a:lnSpc>
            </a:pPr>
            <a:r>
              <a:rPr lang="en-GB" sz="1400" dirty="0">
                <a:solidFill>
                  <a:schemeClr val="bg1">
                    <a:lumMod val="50000"/>
                    <a:lumOff val="50000"/>
                  </a:schemeClr>
                </a:solidFill>
                <a:latin typeface="+mj-lt"/>
              </a:rPr>
              <a:t>An image of multiple people on a city street with their faces highlighted</a:t>
            </a:r>
            <a:endParaRPr lang="en-US" sz="1400" dirty="0">
              <a:solidFill>
                <a:schemeClr val="bg1">
                  <a:lumMod val="50000"/>
                  <a:lumOff val="50000"/>
                </a:schemeClr>
              </a:solidFill>
              <a:latin typeface="+mj-lt"/>
            </a:endParaRPr>
          </a:p>
        </p:txBody>
      </p:sp>
    </p:spTree>
    <p:extLst>
      <p:ext uri="{BB962C8B-B14F-4D97-AF65-F5344CB8AC3E}">
        <p14:creationId xmlns:p14="http://schemas.microsoft.com/office/powerpoint/2010/main" val="378151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A5B9A4CE-D2C5-A48B-1BFC-641DF43CC1EC}"/>
              </a:ext>
            </a:extLst>
          </p:cNvPr>
          <p:cNvSpPr txBox="1">
            <a:spLocks/>
          </p:cNvSpPr>
          <p:nvPr/>
        </p:nvSpPr>
        <p:spPr>
          <a:xfrm>
            <a:off x="7721713" y="6331985"/>
            <a:ext cx="2489547" cy="2046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en-US" sz="1400" dirty="0">
                <a:solidFill>
                  <a:schemeClr val="bg1">
                    <a:lumMod val="50000"/>
                    <a:lumOff val="50000"/>
                  </a:schemeClr>
                </a:solidFill>
                <a:latin typeface="+mj-lt"/>
              </a:rPr>
              <a:t>Source: Microsoft Learn</a:t>
            </a:r>
          </a:p>
        </p:txBody>
      </p:sp>
      <p:sp>
        <p:nvSpPr>
          <p:cNvPr id="12" name="Title 16">
            <a:extLst>
              <a:ext uri="{FF2B5EF4-FFF2-40B4-BE49-F238E27FC236}">
                <a16:creationId xmlns:a16="http://schemas.microsoft.com/office/drawing/2014/main" id="{540B8D60-9C13-51B2-BE46-D1621AFAF821}"/>
              </a:ext>
            </a:extLst>
          </p:cNvPr>
          <p:cNvSpPr>
            <a:spLocks noGrp="1"/>
          </p:cNvSpPr>
          <p:nvPr>
            <p:ph type="title"/>
          </p:nvPr>
        </p:nvSpPr>
        <p:spPr>
          <a:xfrm>
            <a:off x="343065" y="423679"/>
            <a:ext cx="11018520" cy="430887"/>
          </a:xfrm>
        </p:spPr>
        <p:txBody>
          <a:bodyPr/>
          <a:lstStyle/>
          <a:p>
            <a:pPr algn="l" defTabSz="914400"/>
            <a:r>
              <a:rPr lang="en-US" sz="2800" dirty="0">
                <a:solidFill>
                  <a:srgbClr val="037BDA"/>
                </a:solidFill>
                <a:cs typeface="+mn-cs"/>
              </a:rPr>
              <a:t>6. Optical Character Recognition (OCR)</a:t>
            </a:r>
          </a:p>
        </p:txBody>
      </p:sp>
      <p:sp>
        <p:nvSpPr>
          <p:cNvPr id="2" name="Text Placeholder 5">
            <a:extLst>
              <a:ext uri="{FF2B5EF4-FFF2-40B4-BE49-F238E27FC236}">
                <a16:creationId xmlns:a16="http://schemas.microsoft.com/office/drawing/2014/main" id="{AFDA6E3D-EB00-9E6F-C1D4-2972023EF90D}"/>
              </a:ext>
            </a:extLst>
          </p:cNvPr>
          <p:cNvSpPr txBox="1">
            <a:spLocks/>
          </p:cNvSpPr>
          <p:nvPr/>
        </p:nvSpPr>
        <p:spPr>
          <a:xfrm>
            <a:off x="343065" y="1556264"/>
            <a:ext cx="4723941" cy="40934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br>
              <a:rPr lang="en-US" dirty="0">
                <a:solidFill>
                  <a:schemeClr val="tx1"/>
                </a:solidFill>
                <a:latin typeface="+mn-lt"/>
              </a:rPr>
            </a:br>
            <a:r>
              <a:rPr lang="en-US" dirty="0">
                <a:solidFill>
                  <a:schemeClr val="tx1"/>
                </a:solidFill>
                <a:latin typeface="+mn-lt"/>
              </a:rPr>
              <a:t>Optical character recognition is a technique used to detect and read text in images. You can use OCR to read text in photographs (for example, road signs or store fronts) or to extract information from scanned documents such as letters, invoices, or forms.</a:t>
            </a:r>
          </a:p>
        </p:txBody>
      </p:sp>
      <p:pic>
        <p:nvPicPr>
          <p:cNvPr id="3" name="Picture 2">
            <a:extLst>
              <a:ext uri="{FF2B5EF4-FFF2-40B4-BE49-F238E27FC236}">
                <a16:creationId xmlns:a16="http://schemas.microsoft.com/office/drawing/2014/main" id="{2A6EF45F-8478-AAC5-AA49-8DDB6EF02A0F}"/>
              </a:ext>
            </a:extLst>
          </p:cNvPr>
          <p:cNvPicPr>
            <a:picLocks noChangeAspect="1"/>
          </p:cNvPicPr>
          <p:nvPr/>
        </p:nvPicPr>
        <p:blipFill>
          <a:blip r:embed="rId3"/>
          <a:stretch>
            <a:fillRect/>
          </a:stretch>
        </p:blipFill>
        <p:spPr>
          <a:xfrm>
            <a:off x="5067006" y="1432697"/>
            <a:ext cx="7094291" cy="4753174"/>
          </a:xfrm>
          <a:prstGeom prst="rect">
            <a:avLst/>
          </a:prstGeom>
        </p:spPr>
      </p:pic>
      <p:sp>
        <p:nvSpPr>
          <p:cNvPr id="4" name="Text Placeholder 5">
            <a:extLst>
              <a:ext uri="{FF2B5EF4-FFF2-40B4-BE49-F238E27FC236}">
                <a16:creationId xmlns:a16="http://schemas.microsoft.com/office/drawing/2014/main" id="{09CAA104-7C6D-B0EA-E5E1-D0A7284687C9}"/>
              </a:ext>
            </a:extLst>
          </p:cNvPr>
          <p:cNvSpPr txBox="1">
            <a:spLocks/>
          </p:cNvSpPr>
          <p:nvPr/>
        </p:nvSpPr>
        <p:spPr>
          <a:xfrm>
            <a:off x="8007340" y="854566"/>
            <a:ext cx="4407839" cy="4093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5000"/>
              </a:lnSpc>
            </a:pPr>
            <a:r>
              <a:rPr lang="en-GB" sz="1400" dirty="0">
                <a:solidFill>
                  <a:schemeClr val="bg1">
                    <a:lumMod val="50000"/>
                    <a:lumOff val="50000"/>
                  </a:schemeClr>
                </a:solidFill>
                <a:latin typeface="+mj-lt"/>
              </a:rPr>
              <a:t>An image of a building with the sign "Toronto Dominion Bank", which is highlighted</a:t>
            </a:r>
            <a:endParaRPr lang="en-US" sz="1400" dirty="0">
              <a:solidFill>
                <a:schemeClr val="bg1">
                  <a:lumMod val="50000"/>
                  <a:lumOff val="50000"/>
                </a:schemeClr>
              </a:solidFill>
              <a:latin typeface="+mj-lt"/>
            </a:endParaRPr>
          </a:p>
        </p:txBody>
      </p:sp>
    </p:spTree>
    <p:extLst>
      <p:ext uri="{BB962C8B-B14F-4D97-AF65-F5344CB8AC3E}">
        <p14:creationId xmlns:p14="http://schemas.microsoft.com/office/powerpoint/2010/main" val="19981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a:defRPr/>
              </a:pPr>
              <a:r>
                <a:rPr lang="en-US" sz="1100">
                  <a:solidFill>
                    <a:srgbClr val="FFFFFF"/>
                  </a:solidFill>
                  <a:latin typeface="Roboto Mono" panose="020B0604020202020204" pitchFamily="49"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1100">
                  <a:solidFill>
                    <a:srgbClr val="FFFFFF"/>
                  </a:solidFill>
                  <a:latin typeface="Roboto Mono" panose="020B0604020202020204" pitchFamily="49" charset="0"/>
                </a:rPr>
                <a:t>Here are a few games that you might consider: …</a:t>
              </a: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211903" y="206042"/>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096000" y="176177"/>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161392" y="215389"/>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323586" y="55194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323586" y="1069856"/>
            <a:ext cx="2177696" cy="494400"/>
            <a:chOff x="581593" y="3254043"/>
            <a:chExt cx="3635565" cy="885137"/>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187119" y="5740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187119" y="1096606"/>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341006" y="551945"/>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349914" y="1096606"/>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419757" y="6022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419757" y="1096606"/>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2.22222E-6 L 8.33333E-7 0.01806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8.33333E-7 4.44444E-6 L 8.33333E-7 0.01805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8.33333E-7 -2.59259E-6 L -8.33333E-7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8.33333E-7 -1.11111E-6 L -8.33333E-7 0.01806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6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2.08333E-7 -3.7037E-7 L -2.08333E-7 0.01806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4.16667E-6 4.44444E-6 L 4.16667E-6 0.01805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4.16667E-6 -2.96296E-6 L 4.16667E-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8.33333E-7 3.7037E-6 L -8.33333E-7 0.01805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8.33333E-7 4.07407E-6 L -8.33333E-7 0.01805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892224" y="3270421"/>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authentication</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884402" y="1678463"/>
            <a:ext cx="5368127" cy="830997"/>
            <a:chOff x="6103436" y="811320"/>
            <a:chExt cx="5368127" cy="830997"/>
          </a:xfrm>
        </p:grpSpPr>
        <p:pic>
          <p:nvPicPr>
            <p:cNvPr id="1028" name="Picture 4">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6103436" y="887587"/>
              <a:ext cx="483677"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13" name="Group 12" descr="Microsoft Intelligent Data platform, encompassed with AI capabiliites&#10;">
            <a:extLst>
              <a:ext uri="{FF2B5EF4-FFF2-40B4-BE49-F238E27FC236}">
                <a16:creationId xmlns:a16="http://schemas.microsoft.com/office/drawing/2014/main" id="{08C9C219-361D-1440-9372-9BB8C59DF1BF}"/>
              </a:ext>
            </a:extLst>
          </p:cNvPr>
          <p:cNvGrpSpPr/>
          <p:nvPr/>
        </p:nvGrpSpPr>
        <p:grpSpPr>
          <a:xfrm>
            <a:off x="570236" y="1066500"/>
            <a:ext cx="4283484" cy="5241875"/>
            <a:chOff x="352016" y="574252"/>
            <a:chExt cx="5244353" cy="5836023"/>
          </a:xfrm>
        </p:grpSpPr>
        <p:grpSp>
          <p:nvGrpSpPr>
            <p:cNvPr id="18" name="Group 17" descr="Data with applied Microsoft AI principles being pushed through the Microsoft Intelligent Data Platform visual connecting to the wider Microsoft Cloud.">
              <a:extLst>
                <a:ext uri="{FF2B5EF4-FFF2-40B4-BE49-F238E27FC236}">
                  <a16:creationId xmlns:a16="http://schemas.microsoft.com/office/drawing/2014/main" id="{5EDB3C2C-849E-AC37-2ED4-C27E3925367A}"/>
                </a:ext>
              </a:extLst>
            </p:cNvPr>
            <p:cNvGrpSpPr/>
            <p:nvPr/>
          </p:nvGrpSpPr>
          <p:grpSpPr>
            <a:xfrm>
              <a:off x="821694" y="947344"/>
              <a:ext cx="4304996" cy="5195007"/>
              <a:chOff x="3943502" y="803399"/>
              <a:chExt cx="4304996" cy="5195007"/>
            </a:xfrm>
          </p:grpSpPr>
          <p:grpSp>
            <p:nvGrpSpPr>
              <p:cNvPr id="19" name="Group 18">
                <a:extLst>
                  <a:ext uri="{FF2B5EF4-FFF2-40B4-BE49-F238E27FC236}">
                    <a16:creationId xmlns:a16="http://schemas.microsoft.com/office/drawing/2014/main" id="{4CDF028E-A7B8-E081-761E-43706EEA9B0E}"/>
                  </a:ext>
                  <a:ext uri="{C183D7F6-B498-43B3-948B-1728B52AA6E4}">
                    <adec:decorative xmlns:adec="http://schemas.microsoft.com/office/drawing/2017/decorative" val="1"/>
                  </a:ext>
                </a:extLst>
              </p:cNvPr>
              <p:cNvGrpSpPr/>
              <p:nvPr/>
            </p:nvGrpSpPr>
            <p:grpSpPr>
              <a:xfrm>
                <a:off x="5889973" y="1017274"/>
                <a:ext cx="428606" cy="2421753"/>
                <a:chOff x="8781498" y="584200"/>
                <a:chExt cx="428606" cy="5719234"/>
              </a:xfrm>
            </p:grpSpPr>
            <p:cxnSp>
              <p:nvCxnSpPr>
                <p:cNvPr id="115" name="Straight Connector 67">
                  <a:extLst>
                    <a:ext uri="{FF2B5EF4-FFF2-40B4-BE49-F238E27FC236}">
                      <a16:creationId xmlns:a16="http://schemas.microsoft.com/office/drawing/2014/main" id="{06DD4CCD-50D4-24A0-7A60-AB00586EC7E9}"/>
                    </a:ext>
                  </a:extLst>
                </p:cNvPr>
                <p:cNvCxnSpPr>
                  <a:cxnSpLocks/>
                </p:cNvCxnSpPr>
                <p:nvPr/>
              </p:nvCxnSpPr>
              <p:spPr>
                <a:xfrm flipV="1">
                  <a:off x="8781498"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6" name="Straight Connector 67">
                  <a:extLst>
                    <a:ext uri="{FF2B5EF4-FFF2-40B4-BE49-F238E27FC236}">
                      <a16:creationId xmlns:a16="http://schemas.microsoft.com/office/drawing/2014/main" id="{12BA629D-605B-0992-5BF8-A533DE9BB2D2}"/>
                    </a:ext>
                  </a:extLst>
                </p:cNvPr>
                <p:cNvCxnSpPr>
                  <a:cxnSpLocks/>
                </p:cNvCxnSpPr>
                <p:nvPr/>
              </p:nvCxnSpPr>
              <p:spPr>
                <a:xfrm flipV="1">
                  <a:off x="8887352"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7" name="Straight Connector 67">
                  <a:extLst>
                    <a:ext uri="{FF2B5EF4-FFF2-40B4-BE49-F238E27FC236}">
                      <a16:creationId xmlns:a16="http://schemas.microsoft.com/office/drawing/2014/main" id="{D1F8F93C-1481-AE2C-00FF-FC21C05D2E21}"/>
                    </a:ext>
                  </a:extLst>
                </p:cNvPr>
                <p:cNvCxnSpPr>
                  <a:cxnSpLocks/>
                </p:cNvCxnSpPr>
                <p:nvPr/>
              </p:nvCxnSpPr>
              <p:spPr>
                <a:xfrm flipV="1">
                  <a:off x="8995126"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8" name="Straight Connector 67">
                  <a:extLst>
                    <a:ext uri="{FF2B5EF4-FFF2-40B4-BE49-F238E27FC236}">
                      <a16:creationId xmlns:a16="http://schemas.microsoft.com/office/drawing/2014/main" id="{768DAB47-7BAD-E053-4353-BD5F0A657009}"/>
                    </a:ext>
                  </a:extLst>
                </p:cNvPr>
                <p:cNvCxnSpPr>
                  <a:cxnSpLocks/>
                </p:cNvCxnSpPr>
                <p:nvPr/>
              </p:nvCxnSpPr>
              <p:spPr>
                <a:xfrm flipV="1">
                  <a:off x="9103450"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9" name="Straight Connector 67">
                  <a:extLst>
                    <a:ext uri="{FF2B5EF4-FFF2-40B4-BE49-F238E27FC236}">
                      <a16:creationId xmlns:a16="http://schemas.microsoft.com/office/drawing/2014/main" id="{7431FFA3-261C-927F-BF6C-A2EC78611A82}"/>
                    </a:ext>
                  </a:extLst>
                </p:cNvPr>
                <p:cNvCxnSpPr>
                  <a:cxnSpLocks/>
                </p:cNvCxnSpPr>
                <p:nvPr/>
              </p:nvCxnSpPr>
              <p:spPr>
                <a:xfrm flipV="1">
                  <a:off x="9210104"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grpSp>
          <p:sp>
            <p:nvSpPr>
              <p:cNvPr id="20" name="Rectangle: Rounded Corners 43">
                <a:extLst>
                  <a:ext uri="{FF2B5EF4-FFF2-40B4-BE49-F238E27FC236}">
                    <a16:creationId xmlns:a16="http://schemas.microsoft.com/office/drawing/2014/main" id="{52ACFA7C-F432-CC04-EAF3-8D085399043E}"/>
                  </a:ext>
                  <a:ext uri="{C183D7F6-B498-43B3-948B-1728B52AA6E4}">
                    <adec:decorative xmlns:adec="http://schemas.microsoft.com/office/drawing/2017/decorative" val="1"/>
                  </a:ext>
                </a:extLst>
              </p:cNvPr>
              <p:cNvSpPr/>
              <p:nvPr/>
            </p:nvSpPr>
            <p:spPr bwMode="auto">
              <a:xfrm>
                <a:off x="3943502" y="4197833"/>
                <a:ext cx="4304996" cy="1800573"/>
              </a:xfrm>
              <a:prstGeom prst="roundRect">
                <a:avLst>
                  <a:gd name="adj" fmla="val 5088"/>
                </a:avLst>
              </a:prstGeom>
              <a:gradFill>
                <a:gsLst>
                  <a:gs pos="15000">
                    <a:srgbClr val="8EC8E8"/>
                  </a:gs>
                  <a:gs pos="85000">
                    <a:srgbClr val="CD9AD0"/>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grpSp>
            <p:nvGrpSpPr>
              <p:cNvPr id="21" name="Graphic 79">
                <a:extLst>
                  <a:ext uri="{FF2B5EF4-FFF2-40B4-BE49-F238E27FC236}">
                    <a16:creationId xmlns:a16="http://schemas.microsoft.com/office/drawing/2014/main" id="{AEE149D1-9320-A701-0FE6-769D9A5E4302}"/>
                  </a:ext>
                  <a:ext uri="{C183D7F6-B498-43B3-948B-1728B52AA6E4}">
                    <adec:decorative xmlns:adec="http://schemas.microsoft.com/office/drawing/2017/decorative" val="1"/>
                  </a:ext>
                </a:extLst>
              </p:cNvPr>
              <p:cNvGrpSpPr/>
              <p:nvPr/>
            </p:nvGrpSpPr>
            <p:grpSpPr>
              <a:xfrm>
                <a:off x="5036917" y="4202327"/>
                <a:ext cx="2129527" cy="687254"/>
                <a:chOff x="15864341" y="7813949"/>
                <a:chExt cx="4259054" cy="1374508"/>
              </a:xfrm>
            </p:grpSpPr>
            <p:sp>
              <p:nvSpPr>
                <p:cNvPr id="110" name="Freeform: Shape 81">
                  <a:extLst>
                    <a:ext uri="{FF2B5EF4-FFF2-40B4-BE49-F238E27FC236}">
                      <a16:creationId xmlns:a16="http://schemas.microsoft.com/office/drawing/2014/main" id="{C9D10B7C-4AA1-27E6-B9B2-D1520F23AC25}"/>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82">
                  <a:extLst>
                    <a:ext uri="{FF2B5EF4-FFF2-40B4-BE49-F238E27FC236}">
                      <a16:creationId xmlns:a16="http://schemas.microsoft.com/office/drawing/2014/main" id="{8784F3D4-9563-3E50-DBF1-4FB6D8CA73D6}"/>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83">
                  <a:extLst>
                    <a:ext uri="{FF2B5EF4-FFF2-40B4-BE49-F238E27FC236}">
                      <a16:creationId xmlns:a16="http://schemas.microsoft.com/office/drawing/2014/main" id="{D386A8D8-37A0-DDC4-0F36-D23FF679ABE6}"/>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84">
                  <a:extLst>
                    <a:ext uri="{FF2B5EF4-FFF2-40B4-BE49-F238E27FC236}">
                      <a16:creationId xmlns:a16="http://schemas.microsoft.com/office/drawing/2014/main" id="{5B75F722-1A8C-3F0E-020C-3B17B7612B2E}"/>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85">
                  <a:extLst>
                    <a:ext uri="{FF2B5EF4-FFF2-40B4-BE49-F238E27FC236}">
                      <a16:creationId xmlns:a16="http://schemas.microsoft.com/office/drawing/2014/main" id="{B1D54C5A-5003-D287-DAE8-2FC430AE9957}"/>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Oval 21">
                <a:extLst>
                  <a:ext uri="{FF2B5EF4-FFF2-40B4-BE49-F238E27FC236}">
                    <a16:creationId xmlns:a16="http://schemas.microsoft.com/office/drawing/2014/main" id="{86F444BD-EFD5-5836-4BF9-D1902A141C65}"/>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FBA6F92-CC85-5979-D045-47A57958435D}"/>
                  </a:ext>
                  <a:ext uri="{C183D7F6-B498-43B3-948B-1728B52AA6E4}">
                    <adec:decorative xmlns:adec="http://schemas.microsoft.com/office/drawing/2017/decorative" val="1"/>
                  </a:ext>
                </a:extLst>
              </p:cNvPr>
              <p:cNvSpPr>
                <a:spLocks noChangeAspect="1"/>
              </p:cNvSpPr>
              <p:nvPr/>
            </p:nvSpPr>
            <p:spPr bwMode="auto">
              <a:xfrm>
                <a:off x="6690747" y="45647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979D4C6-8A82-E256-C6DB-0D045CA0C57B}"/>
                  </a:ext>
                  <a:ext uri="{C183D7F6-B498-43B3-948B-1728B52AA6E4}">
                    <adec:decorative xmlns:adec="http://schemas.microsoft.com/office/drawing/2017/decorative" val="1"/>
                  </a:ext>
                </a:extLst>
              </p:cNvPr>
              <p:cNvSpPr>
                <a:spLocks noChangeAspect="1"/>
              </p:cNvSpPr>
              <p:nvPr/>
            </p:nvSpPr>
            <p:spPr bwMode="auto">
              <a:xfrm>
                <a:off x="5780048" y="460741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14F4255-625C-D792-5D1D-A99201AA6AF5}"/>
                  </a:ext>
                  <a:ext uri="{C183D7F6-B498-43B3-948B-1728B52AA6E4}">
                    <adec:decorative xmlns:adec="http://schemas.microsoft.com/office/drawing/2017/decorative" val="1"/>
                  </a:ext>
                </a:extLst>
              </p:cNvPr>
              <p:cNvSpPr>
                <a:spLocks noChangeAspect="1"/>
              </p:cNvSpPr>
              <p:nvPr/>
            </p:nvSpPr>
            <p:spPr bwMode="auto">
              <a:xfrm>
                <a:off x="6380867" y="461049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1696A27-C15C-E44A-4507-B28BD98B81D3}"/>
                  </a:ext>
                  <a:ext uri="{C183D7F6-B498-43B3-948B-1728B52AA6E4}">
                    <adec:decorative xmlns:adec="http://schemas.microsoft.com/office/drawing/2017/decorative" val="1"/>
                  </a:ext>
                </a:extLst>
              </p:cNvPr>
              <p:cNvSpPr txBox="1"/>
              <p:nvPr/>
            </p:nvSpPr>
            <p:spPr>
              <a:xfrm>
                <a:off x="3963144" y="5186090"/>
                <a:ext cx="4225480" cy="392415"/>
              </a:xfrm>
              <a:prstGeom prst="rect">
                <a:avLst/>
              </a:prstGeom>
              <a:noFill/>
            </p:spPr>
            <p:txBody>
              <a:bodyPr wrap="square" lIns="0" tIns="0" rIns="0" bIns="1143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0130">
                          <a:srgbClr val="000000"/>
                        </a:gs>
                        <a:gs pos="54723">
                          <a:srgbClr val="000000"/>
                        </a:gs>
                      </a:gsLst>
                      <a:lin ang="1800000" scaled="0"/>
                    </a:gradFill>
                    <a:effectLst/>
                    <a:uLnTx/>
                    <a:uFillTx/>
                    <a:latin typeface="Segoe UI Semibold"/>
                    <a:ea typeface="+mn-ea"/>
                    <a:cs typeface="+mn-cs"/>
                  </a:rPr>
                  <a:t>Microsoft Intelligent Data Platform</a:t>
                </a:r>
              </a:p>
            </p:txBody>
          </p:sp>
          <p:sp>
            <p:nvSpPr>
              <p:cNvPr id="27" name="Oval 26">
                <a:extLst>
                  <a:ext uri="{FF2B5EF4-FFF2-40B4-BE49-F238E27FC236}">
                    <a16:creationId xmlns:a16="http://schemas.microsoft.com/office/drawing/2014/main" id="{CC748407-D619-317B-4F0C-CC6713EA17B4}"/>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A96DA7F-3D2D-10F1-91D6-1B6FA0D726AE}"/>
                  </a:ext>
                  <a:ext uri="{C183D7F6-B498-43B3-948B-1728B52AA6E4}">
                    <adec:decorative xmlns:adec="http://schemas.microsoft.com/office/drawing/2017/decorative" val="1"/>
                  </a:ext>
                </a:extLst>
              </p:cNvPr>
              <p:cNvSpPr>
                <a:spLocks noChangeAspect="1"/>
              </p:cNvSpPr>
              <p:nvPr/>
            </p:nvSpPr>
            <p:spPr bwMode="auto">
              <a:xfrm>
                <a:off x="6075885" y="42185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Rounded Corners 51">
                <a:extLst>
                  <a:ext uri="{FF2B5EF4-FFF2-40B4-BE49-F238E27FC236}">
                    <a16:creationId xmlns:a16="http://schemas.microsoft.com/office/drawing/2014/main" id="{0C976488-62F1-8007-D1C5-7E4E6190BB31}"/>
                  </a:ext>
                  <a:ext uri="{C183D7F6-B498-43B3-948B-1728B52AA6E4}">
                    <adec:decorative xmlns:adec="http://schemas.microsoft.com/office/drawing/2017/decorative" val="1"/>
                  </a:ext>
                </a:extLst>
              </p:cNvPr>
              <p:cNvSpPr/>
              <p:nvPr/>
            </p:nvSpPr>
            <p:spPr bwMode="auto">
              <a:xfrm>
                <a:off x="4575162" y="3072478"/>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31" name="Group 30">
                <a:extLst>
                  <a:ext uri="{FF2B5EF4-FFF2-40B4-BE49-F238E27FC236}">
                    <a16:creationId xmlns:a16="http://schemas.microsoft.com/office/drawing/2014/main" id="{79CD1FE0-093E-FFE6-4082-06869AFDB837}"/>
                  </a:ext>
                  <a:ext uri="{C183D7F6-B498-43B3-948B-1728B52AA6E4}">
                    <adec:decorative xmlns:adec="http://schemas.microsoft.com/office/drawing/2017/decorative" val="1"/>
                  </a:ext>
                </a:extLst>
              </p:cNvPr>
              <p:cNvGrpSpPr/>
              <p:nvPr/>
            </p:nvGrpSpPr>
            <p:grpSpPr>
              <a:xfrm>
                <a:off x="5898698" y="3463208"/>
                <a:ext cx="428606" cy="222476"/>
                <a:chOff x="8781498" y="584200"/>
                <a:chExt cx="428606" cy="5719234"/>
              </a:xfrm>
            </p:grpSpPr>
            <p:cxnSp>
              <p:nvCxnSpPr>
                <p:cNvPr id="105" name="Straight Connector 67">
                  <a:extLst>
                    <a:ext uri="{FF2B5EF4-FFF2-40B4-BE49-F238E27FC236}">
                      <a16:creationId xmlns:a16="http://schemas.microsoft.com/office/drawing/2014/main" id="{71276927-8176-053A-A6F1-0FB4B7B58BAB}"/>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6" name="Straight Connector 67">
                  <a:extLst>
                    <a:ext uri="{FF2B5EF4-FFF2-40B4-BE49-F238E27FC236}">
                      <a16:creationId xmlns:a16="http://schemas.microsoft.com/office/drawing/2014/main" id="{CEBCA103-ADC8-E94D-05C5-BF75E2ED05B2}"/>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7" name="Straight Connector 67">
                  <a:extLst>
                    <a:ext uri="{FF2B5EF4-FFF2-40B4-BE49-F238E27FC236}">
                      <a16:creationId xmlns:a16="http://schemas.microsoft.com/office/drawing/2014/main" id="{B8DDEE32-9ED8-6908-56B9-8BA160FA4462}"/>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8" name="Straight Connector 67">
                  <a:extLst>
                    <a:ext uri="{FF2B5EF4-FFF2-40B4-BE49-F238E27FC236}">
                      <a16:creationId xmlns:a16="http://schemas.microsoft.com/office/drawing/2014/main" id="{AFAEC616-9147-44A0-CD5F-BB227614598A}"/>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9" name="Straight Connector 67">
                  <a:extLst>
                    <a:ext uri="{FF2B5EF4-FFF2-40B4-BE49-F238E27FC236}">
                      <a16:creationId xmlns:a16="http://schemas.microsoft.com/office/drawing/2014/main" id="{DCE52F3C-112A-12C9-7706-548C5CFD82A6}"/>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grpSp>
          <p:sp>
            <p:nvSpPr>
              <p:cNvPr id="32" name="Oval 31">
                <a:extLst>
                  <a:ext uri="{FF2B5EF4-FFF2-40B4-BE49-F238E27FC236}">
                    <a16:creationId xmlns:a16="http://schemas.microsoft.com/office/drawing/2014/main" id="{7806C627-4A07-F5F1-B258-BFDFC954DE1C}"/>
                  </a:ext>
                  <a:ext uri="{C183D7F6-B498-43B3-948B-1728B52AA6E4}">
                    <adec:decorative xmlns:adec="http://schemas.microsoft.com/office/drawing/2017/decorative" val="1"/>
                  </a:ext>
                </a:extLst>
              </p:cNvPr>
              <p:cNvSpPr>
                <a:spLocks noChangeAspect="1"/>
              </p:cNvSpPr>
              <p:nvPr/>
            </p:nvSpPr>
            <p:spPr bwMode="auto">
              <a:xfrm>
                <a:off x="6194235" y="3424310"/>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5B13EBFA-D1C9-800E-152F-0C14295A2023}"/>
                  </a:ext>
                  <a:ext uri="{C183D7F6-B498-43B3-948B-1728B52AA6E4}">
                    <adec:decorative xmlns:adec="http://schemas.microsoft.com/office/drawing/2017/decorative" val="1"/>
                  </a:ext>
                </a:extLst>
              </p:cNvPr>
              <p:cNvSpPr>
                <a:spLocks noChangeAspect="1"/>
              </p:cNvSpPr>
              <p:nvPr/>
            </p:nvSpPr>
            <p:spPr bwMode="auto">
              <a:xfrm>
                <a:off x="5981174" y="3515806"/>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711889C-4E06-A9F3-5A96-0BAF2DBE105A}"/>
                  </a:ext>
                  <a:ext uri="{C183D7F6-B498-43B3-948B-1728B52AA6E4}">
                    <adec:decorative xmlns:adec="http://schemas.microsoft.com/office/drawing/2017/decorative" val="1"/>
                  </a:ext>
                </a:extLst>
              </p:cNvPr>
              <p:cNvSpPr>
                <a:spLocks noChangeAspect="1"/>
              </p:cNvSpPr>
              <p:nvPr/>
            </p:nvSpPr>
            <p:spPr bwMode="auto">
              <a:xfrm>
                <a:off x="5875609" y="3337450"/>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60901D5-FE11-487C-9536-4B3B7437A209}"/>
                  </a:ext>
                  <a:ext uri="{C183D7F6-B498-43B3-948B-1728B52AA6E4}">
                    <adec:decorative xmlns:adec="http://schemas.microsoft.com/office/drawing/2017/decorative" val="1"/>
                  </a:ext>
                </a:extLst>
              </p:cNvPr>
              <p:cNvSpPr>
                <a:spLocks noChangeAspect="1"/>
              </p:cNvSpPr>
              <p:nvPr/>
            </p:nvSpPr>
            <p:spPr bwMode="auto">
              <a:xfrm>
                <a:off x="6299346" y="340463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DEB65C1-0D17-A278-843E-A43FD24482EE}"/>
                  </a:ext>
                  <a:ext uri="{C183D7F6-B498-43B3-948B-1728B52AA6E4}">
                    <adec:decorative xmlns:adec="http://schemas.microsoft.com/office/drawing/2017/decorative" val="1"/>
                  </a:ext>
                </a:extLst>
              </p:cNvPr>
              <p:cNvSpPr>
                <a:spLocks noChangeAspect="1"/>
              </p:cNvSpPr>
              <p:nvPr/>
            </p:nvSpPr>
            <p:spPr bwMode="auto">
              <a:xfrm>
                <a:off x="6088209" y="359592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Rounded Corners 52">
                <a:extLst>
                  <a:ext uri="{FF2B5EF4-FFF2-40B4-BE49-F238E27FC236}">
                    <a16:creationId xmlns:a16="http://schemas.microsoft.com/office/drawing/2014/main" id="{EB8ED6CF-2239-A817-5BF3-085B37C8B57D}"/>
                  </a:ext>
                  <a:ext uri="{C183D7F6-B498-43B3-948B-1728B52AA6E4}">
                    <adec:decorative xmlns:adec="http://schemas.microsoft.com/office/drawing/2017/decorative" val="1"/>
                  </a:ext>
                </a:extLst>
              </p:cNvPr>
              <p:cNvSpPr/>
              <p:nvPr/>
            </p:nvSpPr>
            <p:spPr bwMode="auto">
              <a:xfrm>
                <a:off x="4575162" y="2363299"/>
                <a:ext cx="3077943" cy="1435884"/>
              </a:xfrm>
              <a:prstGeom prst="roundRect">
                <a:avLst>
                  <a:gd name="adj" fmla="val 5271"/>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2</a:t>
                </a:r>
              </a:p>
            </p:txBody>
          </p:sp>
          <p:sp>
            <p:nvSpPr>
              <p:cNvPr id="38" name="TextBox 37">
                <a:extLst>
                  <a:ext uri="{FF2B5EF4-FFF2-40B4-BE49-F238E27FC236}">
                    <a16:creationId xmlns:a16="http://schemas.microsoft.com/office/drawing/2014/main" id="{513BFF1A-3AFD-A18F-AE88-EB567ADC2DB0}"/>
                  </a:ext>
                  <a:ext uri="{C183D7F6-B498-43B3-948B-1728B52AA6E4}">
                    <adec:decorative xmlns:adec="http://schemas.microsoft.com/office/drawing/2017/decorative" val="1"/>
                  </a:ext>
                </a:extLst>
              </p:cNvPr>
              <p:cNvSpPr txBox="1"/>
              <p:nvPr/>
            </p:nvSpPr>
            <p:spPr>
              <a:xfrm>
                <a:off x="5045172" y="30641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39" name="Group 38">
                <a:extLst>
                  <a:ext uri="{FF2B5EF4-FFF2-40B4-BE49-F238E27FC236}">
                    <a16:creationId xmlns:a16="http://schemas.microsoft.com/office/drawing/2014/main" id="{F2C1BB77-CDA6-EF85-3112-B4475807122B}"/>
                  </a:ext>
                  <a:ext uri="{C183D7F6-B498-43B3-948B-1728B52AA6E4}">
                    <adec:decorative xmlns:adec="http://schemas.microsoft.com/office/drawing/2017/decorative" val="1"/>
                  </a:ext>
                </a:extLst>
              </p:cNvPr>
              <p:cNvGrpSpPr/>
              <p:nvPr/>
            </p:nvGrpSpPr>
            <p:grpSpPr>
              <a:xfrm>
                <a:off x="5898698" y="2752623"/>
                <a:ext cx="428606" cy="222476"/>
                <a:chOff x="8781498" y="584200"/>
                <a:chExt cx="428606" cy="5719234"/>
              </a:xfrm>
            </p:grpSpPr>
            <p:cxnSp>
              <p:nvCxnSpPr>
                <p:cNvPr id="100" name="Straight Connector 67">
                  <a:extLst>
                    <a:ext uri="{FF2B5EF4-FFF2-40B4-BE49-F238E27FC236}">
                      <a16:creationId xmlns:a16="http://schemas.microsoft.com/office/drawing/2014/main" id="{0D7C8209-53EB-1FF1-F565-A900A48867B9}"/>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1" name="Straight Connector 67">
                  <a:extLst>
                    <a:ext uri="{FF2B5EF4-FFF2-40B4-BE49-F238E27FC236}">
                      <a16:creationId xmlns:a16="http://schemas.microsoft.com/office/drawing/2014/main" id="{1AFD0514-FAE8-9DC3-CC85-1156184A2CAE}"/>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2" name="Straight Connector 67">
                  <a:extLst>
                    <a:ext uri="{FF2B5EF4-FFF2-40B4-BE49-F238E27FC236}">
                      <a16:creationId xmlns:a16="http://schemas.microsoft.com/office/drawing/2014/main" id="{B39DC9DF-0960-2A66-F5F6-AE173B26B138}"/>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3" name="Straight Connector 67">
                  <a:extLst>
                    <a:ext uri="{FF2B5EF4-FFF2-40B4-BE49-F238E27FC236}">
                      <a16:creationId xmlns:a16="http://schemas.microsoft.com/office/drawing/2014/main" id="{3F550928-64BA-BB62-52EF-46484CAF1E38}"/>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4" name="Straight Connector 67">
                  <a:extLst>
                    <a:ext uri="{FF2B5EF4-FFF2-40B4-BE49-F238E27FC236}">
                      <a16:creationId xmlns:a16="http://schemas.microsoft.com/office/drawing/2014/main" id="{998CBEE4-A587-3B43-EECB-1D6C41144767}"/>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grpSp>
          <p:sp>
            <p:nvSpPr>
              <p:cNvPr id="40" name="Oval 39">
                <a:extLst>
                  <a:ext uri="{FF2B5EF4-FFF2-40B4-BE49-F238E27FC236}">
                    <a16:creationId xmlns:a16="http://schemas.microsoft.com/office/drawing/2014/main" id="{5501E415-0329-9E52-BA9C-E84262ABA791}"/>
                  </a:ext>
                  <a:ext uri="{C183D7F6-B498-43B3-948B-1728B52AA6E4}">
                    <adec:decorative xmlns:adec="http://schemas.microsoft.com/office/drawing/2017/decorative" val="1"/>
                  </a:ext>
                </a:extLst>
              </p:cNvPr>
              <p:cNvSpPr>
                <a:spLocks noChangeAspect="1"/>
              </p:cNvSpPr>
              <p:nvPr/>
            </p:nvSpPr>
            <p:spPr bwMode="auto">
              <a:xfrm>
                <a:off x="6087632"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8554C81B-800D-A709-4654-37B630FBD0C6}"/>
                  </a:ext>
                  <a:ext uri="{C183D7F6-B498-43B3-948B-1728B52AA6E4}">
                    <adec:decorative xmlns:adec="http://schemas.microsoft.com/office/drawing/2017/decorative" val="1"/>
                  </a:ext>
                </a:extLst>
              </p:cNvPr>
              <p:cNvSpPr>
                <a:spLocks noChangeAspect="1"/>
              </p:cNvSpPr>
              <p:nvPr/>
            </p:nvSpPr>
            <p:spPr bwMode="auto">
              <a:xfrm>
                <a:off x="6298589" y="287753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2" name="Oval 41">
                <a:extLst>
                  <a:ext uri="{FF2B5EF4-FFF2-40B4-BE49-F238E27FC236}">
                    <a16:creationId xmlns:a16="http://schemas.microsoft.com/office/drawing/2014/main" id="{D4824B43-326E-9A13-CDB7-FF839B9F1410}"/>
                  </a:ext>
                  <a:ext uri="{C183D7F6-B498-43B3-948B-1728B52AA6E4}">
                    <adec:decorative xmlns:adec="http://schemas.microsoft.com/office/drawing/2017/decorative" val="1"/>
                  </a:ext>
                </a:extLst>
              </p:cNvPr>
              <p:cNvSpPr>
                <a:spLocks noChangeAspect="1"/>
              </p:cNvSpPr>
              <p:nvPr/>
            </p:nvSpPr>
            <p:spPr bwMode="auto">
              <a:xfrm>
                <a:off x="5876494"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3" name="Rectangle: Rounded Corners 53">
                <a:extLst>
                  <a:ext uri="{FF2B5EF4-FFF2-40B4-BE49-F238E27FC236}">
                    <a16:creationId xmlns:a16="http://schemas.microsoft.com/office/drawing/2014/main" id="{0EAE1874-8610-1DF0-BD32-1F2587994121}"/>
                  </a:ext>
                  <a:ext uri="{C183D7F6-B498-43B3-948B-1728B52AA6E4}">
                    <adec:decorative xmlns:adec="http://schemas.microsoft.com/office/drawing/2017/decorative" val="1"/>
                  </a:ext>
                </a:extLst>
              </p:cNvPr>
              <p:cNvSpPr/>
              <p:nvPr/>
            </p:nvSpPr>
            <p:spPr bwMode="auto">
              <a:xfrm>
                <a:off x="4575162" y="1668312"/>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3</a:t>
                </a:r>
              </a:p>
            </p:txBody>
          </p:sp>
          <p:sp>
            <p:nvSpPr>
              <p:cNvPr id="51" name="TextBox 50">
                <a:extLst>
                  <a:ext uri="{FF2B5EF4-FFF2-40B4-BE49-F238E27FC236}">
                    <a16:creationId xmlns:a16="http://schemas.microsoft.com/office/drawing/2014/main" id="{A457483E-A1FD-587E-D8C7-4EA7DED1CF4D}"/>
                  </a:ext>
                  <a:ext uri="{C183D7F6-B498-43B3-948B-1728B52AA6E4}">
                    <adec:decorative xmlns:adec="http://schemas.microsoft.com/office/drawing/2017/decorative" val="1"/>
                  </a:ext>
                </a:extLst>
              </p:cNvPr>
              <p:cNvSpPr txBox="1"/>
              <p:nvPr/>
            </p:nvSpPr>
            <p:spPr>
              <a:xfrm>
                <a:off x="5118834" y="239645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53" name="Oval 52">
                <a:extLst>
                  <a:ext uri="{FF2B5EF4-FFF2-40B4-BE49-F238E27FC236}">
                    <a16:creationId xmlns:a16="http://schemas.microsoft.com/office/drawing/2014/main" id="{62962844-BE07-9246-A972-76661666BB19}"/>
                  </a:ext>
                  <a:ext uri="{C183D7F6-B498-43B3-948B-1728B52AA6E4}">
                    <adec:decorative xmlns:adec="http://schemas.microsoft.com/office/drawing/2017/decorative" val="1"/>
                  </a:ext>
                </a:extLst>
              </p:cNvPr>
              <p:cNvSpPr>
                <a:spLocks noChangeAspect="1"/>
              </p:cNvSpPr>
              <p:nvPr/>
            </p:nvSpPr>
            <p:spPr bwMode="auto">
              <a:xfrm>
                <a:off x="6187796" y="17549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5" name="Oval 54">
                <a:extLst>
                  <a:ext uri="{FF2B5EF4-FFF2-40B4-BE49-F238E27FC236}">
                    <a16:creationId xmlns:a16="http://schemas.microsoft.com/office/drawing/2014/main" id="{982E1528-2978-4FF7-BDFF-69424BE331FA}"/>
                  </a:ext>
                  <a:ext uri="{C183D7F6-B498-43B3-948B-1728B52AA6E4}">
                    <adec:decorative xmlns:adec="http://schemas.microsoft.com/office/drawing/2017/decorative" val="1"/>
                  </a:ext>
                </a:extLst>
              </p:cNvPr>
              <p:cNvSpPr>
                <a:spLocks noChangeAspect="1"/>
              </p:cNvSpPr>
              <p:nvPr/>
            </p:nvSpPr>
            <p:spPr bwMode="auto">
              <a:xfrm>
                <a:off x="5981231" y="136257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834E399-CCB2-FB5D-33D0-CB92CF1F7669}"/>
                  </a:ext>
                  <a:ext uri="{C183D7F6-B498-43B3-948B-1728B52AA6E4}">
                    <adec:decorative xmlns:adec="http://schemas.microsoft.com/office/drawing/2017/decorative" val="1"/>
                  </a:ext>
                </a:extLst>
              </p:cNvPr>
              <p:cNvSpPr>
                <a:spLocks noChangeAspect="1"/>
              </p:cNvSpPr>
              <p:nvPr/>
            </p:nvSpPr>
            <p:spPr bwMode="auto">
              <a:xfrm>
                <a:off x="5875323" y="154730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2722297-4019-450C-DC53-83B32F6DBE0A}"/>
                  </a:ext>
                  <a:ext uri="{C183D7F6-B498-43B3-948B-1728B52AA6E4}">
                    <adec:decorative xmlns:adec="http://schemas.microsoft.com/office/drawing/2017/decorative" val="1"/>
                  </a:ext>
                </a:extLst>
              </p:cNvPr>
              <p:cNvSpPr>
                <a:spLocks noChangeAspect="1"/>
              </p:cNvSpPr>
              <p:nvPr/>
            </p:nvSpPr>
            <p:spPr bwMode="auto">
              <a:xfrm>
                <a:off x="6292571" y="19454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FC817B10-0B76-3227-F452-030A86D5999C}"/>
                  </a:ext>
                  <a:ext uri="{C183D7F6-B498-43B3-948B-1728B52AA6E4}">
                    <adec:decorative xmlns:adec="http://schemas.microsoft.com/office/drawing/2017/decorative" val="1"/>
                  </a:ext>
                </a:extLst>
              </p:cNvPr>
              <p:cNvSpPr>
                <a:spLocks noChangeAspect="1"/>
              </p:cNvSpPr>
              <p:nvPr/>
            </p:nvSpPr>
            <p:spPr bwMode="auto">
              <a:xfrm>
                <a:off x="6297568" y="1506279"/>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85C66A58-F0BA-5BC2-B058-87391663161B}"/>
                  </a:ext>
                  <a:ext uri="{C183D7F6-B498-43B3-948B-1728B52AA6E4}">
                    <adec:decorative xmlns:adec="http://schemas.microsoft.com/office/drawing/2017/decorative" val="1"/>
                  </a:ext>
                </a:extLst>
              </p:cNvPr>
              <p:cNvGrpSpPr/>
              <p:nvPr/>
            </p:nvGrpSpPr>
            <p:grpSpPr>
              <a:xfrm>
                <a:off x="5889973" y="2050202"/>
                <a:ext cx="428606" cy="222476"/>
                <a:chOff x="8781498" y="584200"/>
                <a:chExt cx="428606" cy="5719234"/>
              </a:xfrm>
            </p:grpSpPr>
            <p:cxnSp>
              <p:nvCxnSpPr>
                <p:cNvPr id="95" name="Straight Connector 67">
                  <a:extLst>
                    <a:ext uri="{FF2B5EF4-FFF2-40B4-BE49-F238E27FC236}">
                      <a16:creationId xmlns:a16="http://schemas.microsoft.com/office/drawing/2014/main" id="{E7F0463F-CB1A-270B-09DF-80E3C4A18D40}"/>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6" name="Straight Connector 67">
                  <a:extLst>
                    <a:ext uri="{FF2B5EF4-FFF2-40B4-BE49-F238E27FC236}">
                      <a16:creationId xmlns:a16="http://schemas.microsoft.com/office/drawing/2014/main" id="{977F3F72-3FFB-038B-0F76-57723E53639C}"/>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7" name="Straight Connector 67">
                  <a:extLst>
                    <a:ext uri="{FF2B5EF4-FFF2-40B4-BE49-F238E27FC236}">
                      <a16:creationId xmlns:a16="http://schemas.microsoft.com/office/drawing/2014/main" id="{B7AD17CA-9EEA-0FD1-2A11-1C07728250CD}"/>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8" name="Straight Connector 67">
                  <a:extLst>
                    <a:ext uri="{FF2B5EF4-FFF2-40B4-BE49-F238E27FC236}">
                      <a16:creationId xmlns:a16="http://schemas.microsoft.com/office/drawing/2014/main" id="{59E85F68-AAF2-F89D-8D66-5D0EAF3855A7}"/>
                    </a:ext>
                  </a:extLst>
                </p:cNvPr>
                <p:cNvCxnSpPr>
                  <a:cxnSpLocks/>
                </p:cNvCxnSpPr>
                <p:nvPr/>
              </p:nvCxnSpPr>
              <p:spPr>
                <a:xfrm flipV="1">
                  <a:off x="9103450"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9" name="Straight Connector 67">
                  <a:extLst>
                    <a:ext uri="{FF2B5EF4-FFF2-40B4-BE49-F238E27FC236}">
                      <a16:creationId xmlns:a16="http://schemas.microsoft.com/office/drawing/2014/main" id="{B9EC611D-65D6-FF66-47F9-D3A536163CBA}"/>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grpSp>
          <p:sp>
            <p:nvSpPr>
              <p:cNvPr id="63" name="Oval 62">
                <a:extLst>
                  <a:ext uri="{FF2B5EF4-FFF2-40B4-BE49-F238E27FC236}">
                    <a16:creationId xmlns:a16="http://schemas.microsoft.com/office/drawing/2014/main" id="{E79A3908-50F8-8429-D327-BCF8F0D54FC3}"/>
                  </a:ext>
                  <a:ext uri="{C183D7F6-B498-43B3-948B-1728B52AA6E4}">
                    <adec:decorative xmlns:adec="http://schemas.microsoft.com/office/drawing/2017/decorative" val="1"/>
                  </a:ext>
                </a:extLst>
              </p:cNvPr>
              <p:cNvSpPr>
                <a:spLocks noChangeAspect="1"/>
              </p:cNvSpPr>
              <p:nvPr/>
            </p:nvSpPr>
            <p:spPr bwMode="auto">
              <a:xfrm>
                <a:off x="6083316" y="2045639"/>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7" name="Oval 86">
                <a:extLst>
                  <a:ext uri="{FF2B5EF4-FFF2-40B4-BE49-F238E27FC236}">
                    <a16:creationId xmlns:a16="http://schemas.microsoft.com/office/drawing/2014/main" id="{98BC51B9-8153-0C94-64B6-C9CFF4A84156}"/>
                  </a:ext>
                  <a:ext uri="{C183D7F6-B498-43B3-948B-1728B52AA6E4}">
                    <adec:decorative xmlns:adec="http://schemas.microsoft.com/office/drawing/2017/decorative" val="1"/>
                  </a:ext>
                </a:extLst>
              </p:cNvPr>
              <p:cNvSpPr>
                <a:spLocks noChangeAspect="1"/>
              </p:cNvSpPr>
              <p:nvPr/>
            </p:nvSpPr>
            <p:spPr bwMode="auto">
              <a:xfrm>
                <a:off x="5976234" y="1857875"/>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8" name="TextBox 87">
                <a:extLst>
                  <a:ext uri="{FF2B5EF4-FFF2-40B4-BE49-F238E27FC236}">
                    <a16:creationId xmlns:a16="http://schemas.microsoft.com/office/drawing/2014/main" id="{3B62343D-085D-3E80-1AAF-AACCAF7340FF}"/>
                  </a:ext>
                  <a:ext uri="{C183D7F6-B498-43B3-948B-1728B52AA6E4}">
                    <adec:decorative xmlns:adec="http://schemas.microsoft.com/office/drawing/2017/decorative" val="1"/>
                  </a:ext>
                </a:extLst>
              </p:cNvPr>
              <p:cNvSpPr txBox="1"/>
              <p:nvPr/>
            </p:nvSpPr>
            <p:spPr>
              <a:xfrm>
                <a:off x="5060769" y="393074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89" name="Oval 88">
                <a:extLst>
                  <a:ext uri="{FF2B5EF4-FFF2-40B4-BE49-F238E27FC236}">
                    <a16:creationId xmlns:a16="http://schemas.microsoft.com/office/drawing/2014/main" id="{1F2D1903-B06B-F670-168A-81452CA6A3CE}"/>
                  </a:ext>
                  <a:ext uri="{C183D7F6-B498-43B3-948B-1728B52AA6E4}">
                    <adec:decorative xmlns:adec="http://schemas.microsoft.com/office/drawing/2017/decorative" val="1"/>
                  </a:ext>
                </a:extLst>
              </p:cNvPr>
              <p:cNvSpPr>
                <a:spLocks noChangeAspect="1"/>
              </p:cNvSpPr>
              <p:nvPr/>
            </p:nvSpPr>
            <p:spPr bwMode="auto">
              <a:xfrm>
                <a:off x="5968778" y="134855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E3C8954A-07C3-B156-45E6-1610587C4595}"/>
                  </a:ext>
                  <a:ext uri="{C183D7F6-B498-43B3-948B-1728B52AA6E4}">
                    <adec:decorative xmlns:adec="http://schemas.microsoft.com/office/drawing/2017/decorative" val="1"/>
                  </a:ext>
                </a:extLst>
              </p:cNvPr>
              <p:cNvSpPr>
                <a:spLocks noChangeAspect="1"/>
              </p:cNvSpPr>
              <p:nvPr/>
            </p:nvSpPr>
            <p:spPr bwMode="auto">
              <a:xfrm>
                <a:off x="5862870" y="153328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0DB9C67D-1F90-8E29-9FC5-FAB3A4B0F4DD}"/>
                  </a:ext>
                  <a:ext uri="{C183D7F6-B498-43B3-948B-1728B52AA6E4}">
                    <adec:decorative xmlns:adec="http://schemas.microsoft.com/office/drawing/2017/decorative" val="1"/>
                  </a:ext>
                </a:extLst>
              </p:cNvPr>
              <p:cNvSpPr>
                <a:spLocks noChangeAspect="1"/>
              </p:cNvSpPr>
              <p:nvPr/>
            </p:nvSpPr>
            <p:spPr bwMode="auto">
              <a:xfrm>
                <a:off x="6285115" y="149225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85074017-6BB1-6CC8-8CBC-EF48A122E527}"/>
                  </a:ext>
                  <a:ext uri="{C183D7F6-B498-43B3-948B-1728B52AA6E4}">
                    <adec:decorative xmlns:adec="http://schemas.microsoft.com/office/drawing/2017/decorative" val="1"/>
                  </a:ext>
                </a:extLst>
              </p:cNvPr>
              <p:cNvGrpSpPr/>
              <p:nvPr/>
            </p:nvGrpSpPr>
            <p:grpSpPr>
              <a:xfrm>
                <a:off x="4358670" y="803399"/>
                <a:ext cx="3486022" cy="916384"/>
                <a:chOff x="14080236" y="3154520"/>
                <a:chExt cx="7827265" cy="2057584"/>
              </a:xfrm>
            </p:grpSpPr>
            <p:sp>
              <p:nvSpPr>
                <p:cNvPr id="93" name="Rectangle: Rounded Corners 286">
                  <a:extLst>
                    <a:ext uri="{FF2B5EF4-FFF2-40B4-BE49-F238E27FC236}">
                      <a16:creationId xmlns:a16="http://schemas.microsoft.com/office/drawing/2014/main" id="{56A7DC7C-576A-B4E9-7948-E31D90567A36}"/>
                    </a:ext>
                  </a:extLst>
                </p:cNvPr>
                <p:cNvSpPr/>
                <p:nvPr/>
              </p:nvSpPr>
              <p:spPr bwMode="auto">
                <a:xfrm>
                  <a:off x="14080236" y="3154520"/>
                  <a:ext cx="7827265" cy="2057584"/>
                </a:xfrm>
                <a:prstGeom prst="roundRect">
                  <a:avLst>
                    <a:gd name="adj" fmla="val 3623"/>
                  </a:avLst>
                </a:pr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94" name="TextBox 93">
                  <a:extLst>
                    <a:ext uri="{FF2B5EF4-FFF2-40B4-BE49-F238E27FC236}">
                      <a16:creationId xmlns:a16="http://schemas.microsoft.com/office/drawing/2014/main" id="{F745D228-593E-C8CD-B4AF-D7193420BC2D}"/>
                    </a:ext>
                  </a:extLst>
                </p:cNvPr>
                <p:cNvSpPr txBox="1"/>
                <p:nvPr/>
              </p:nvSpPr>
              <p:spPr>
                <a:xfrm>
                  <a:off x="14866596" y="3767843"/>
                  <a:ext cx="6254546" cy="83094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2400" b="1" i="0" u="none" strike="noStrike" kern="0" cap="none" spc="-50" normalizeH="0" baseline="0" noProof="0">
                      <a:ln>
                        <a:noFill/>
                      </a:ln>
                      <a:gradFill>
                        <a:gsLst>
                          <a:gs pos="0">
                            <a:srgbClr val="000000"/>
                          </a:gs>
                          <a:gs pos="100000">
                            <a:srgbClr val="000000"/>
                          </a:gs>
                        </a:gsLst>
                        <a:lin ang="2700000" scaled="1"/>
                      </a:gradFill>
                      <a:effectLst/>
                      <a:uLnTx/>
                      <a:uFillTx/>
                      <a:latin typeface="Segoe UI Semibold"/>
                      <a:ea typeface="+mn-ea"/>
                      <a:cs typeface="+mn-cs"/>
                    </a:rPr>
                    <a:t>Microsoft Cloud</a:t>
                  </a:r>
                </a:p>
              </p:txBody>
            </p:sp>
          </p:grpSp>
        </p:grpSp>
        <p:sp>
          <p:nvSpPr>
            <p:cNvPr id="120" name="Freeform 343">
              <a:extLst>
                <a:ext uri="{FF2B5EF4-FFF2-40B4-BE49-F238E27FC236}">
                  <a16:creationId xmlns:a16="http://schemas.microsoft.com/office/drawing/2014/main" id="{A4F8E280-4FFE-F06C-7515-2A679C8AE1DE}"/>
                </a:ext>
                <a:ext uri="{C183D7F6-B498-43B3-948B-1728B52AA6E4}">
                  <adec:decorative xmlns:adec="http://schemas.microsoft.com/office/drawing/2017/decorative" val="1"/>
                </a:ext>
              </a:extLst>
            </p:cNvPr>
            <p:cNvSpPr/>
            <p:nvPr/>
          </p:nvSpPr>
          <p:spPr bwMode="auto">
            <a:xfrm>
              <a:off x="352016" y="574252"/>
              <a:ext cx="5244353" cy="100744"/>
            </a:xfrm>
            <a:custGeom>
              <a:avLst/>
              <a:gdLst>
                <a:gd name="connsiteX0" fmla="*/ 94136 w 5244353"/>
                <a:gd name="connsiteY0" fmla="*/ 0 h 100744"/>
                <a:gd name="connsiteX1" fmla="*/ 5150217 w 5244353"/>
                <a:gd name="connsiteY1" fmla="*/ 0 h 100744"/>
                <a:gd name="connsiteX2" fmla="*/ 5244353 w 5244353"/>
                <a:gd name="connsiteY2" fmla="*/ 94136 h 100744"/>
                <a:gd name="connsiteX3" fmla="*/ 5244353 w 5244353"/>
                <a:gd name="connsiteY3" fmla="*/ 100744 h 100744"/>
                <a:gd name="connsiteX4" fmla="*/ 0 w 5244353"/>
                <a:gd name="connsiteY4" fmla="*/ 100744 h 100744"/>
                <a:gd name="connsiteX5" fmla="*/ 0 w 5244353"/>
                <a:gd name="connsiteY5" fmla="*/ 94136 h 100744"/>
                <a:gd name="connsiteX6" fmla="*/ 94136 w 5244353"/>
                <a:gd name="connsiteY6" fmla="*/ 0 h 100744"/>
                <a:gd name="connsiteX0" fmla="*/ 94136 w 5244353"/>
                <a:gd name="connsiteY0" fmla="*/ 0 h 107575"/>
                <a:gd name="connsiteX1" fmla="*/ 5150217 w 5244353"/>
                <a:gd name="connsiteY1" fmla="*/ 0 h 107575"/>
                <a:gd name="connsiteX2" fmla="*/ 5244353 w 5244353"/>
                <a:gd name="connsiteY2" fmla="*/ 94136 h 107575"/>
                <a:gd name="connsiteX3" fmla="*/ 5244353 w 5244353"/>
                <a:gd name="connsiteY3" fmla="*/ 100744 h 107575"/>
                <a:gd name="connsiteX4" fmla="*/ 2589577 w 5244353"/>
                <a:gd name="connsiteY4" fmla="*/ 107575 h 107575"/>
                <a:gd name="connsiteX5" fmla="*/ 0 w 5244353"/>
                <a:gd name="connsiteY5" fmla="*/ 100744 h 107575"/>
                <a:gd name="connsiteX6" fmla="*/ 0 w 5244353"/>
                <a:gd name="connsiteY6" fmla="*/ 94136 h 107575"/>
                <a:gd name="connsiteX7" fmla="*/ 94136 w 5244353"/>
                <a:gd name="connsiteY7" fmla="*/ 0 h 107575"/>
                <a:gd name="connsiteX0" fmla="*/ 2589577 w 5244353"/>
                <a:gd name="connsiteY0" fmla="*/ 107575 h 199015"/>
                <a:gd name="connsiteX1" fmla="*/ 0 w 5244353"/>
                <a:gd name="connsiteY1" fmla="*/ 100744 h 199015"/>
                <a:gd name="connsiteX2" fmla="*/ 0 w 5244353"/>
                <a:gd name="connsiteY2" fmla="*/ 94136 h 199015"/>
                <a:gd name="connsiteX3" fmla="*/ 94136 w 5244353"/>
                <a:gd name="connsiteY3" fmla="*/ 0 h 199015"/>
                <a:gd name="connsiteX4" fmla="*/ 5150217 w 5244353"/>
                <a:gd name="connsiteY4" fmla="*/ 0 h 199015"/>
                <a:gd name="connsiteX5" fmla="*/ 5244353 w 5244353"/>
                <a:gd name="connsiteY5" fmla="*/ 94136 h 199015"/>
                <a:gd name="connsiteX6" fmla="*/ 5244353 w 5244353"/>
                <a:gd name="connsiteY6" fmla="*/ 100744 h 199015"/>
                <a:gd name="connsiteX7" fmla="*/ 2681017 w 5244353"/>
                <a:gd name="connsiteY7" fmla="*/ 199015 h 199015"/>
                <a:gd name="connsiteX0" fmla="*/ 2589577 w 5244353"/>
                <a:gd name="connsiteY0" fmla="*/ 107575 h 107575"/>
                <a:gd name="connsiteX1" fmla="*/ 0 w 5244353"/>
                <a:gd name="connsiteY1" fmla="*/ 100744 h 107575"/>
                <a:gd name="connsiteX2" fmla="*/ 0 w 5244353"/>
                <a:gd name="connsiteY2" fmla="*/ 94136 h 107575"/>
                <a:gd name="connsiteX3" fmla="*/ 94136 w 5244353"/>
                <a:gd name="connsiteY3" fmla="*/ 0 h 107575"/>
                <a:gd name="connsiteX4" fmla="*/ 5150217 w 5244353"/>
                <a:gd name="connsiteY4" fmla="*/ 0 h 107575"/>
                <a:gd name="connsiteX5" fmla="*/ 5244353 w 5244353"/>
                <a:gd name="connsiteY5" fmla="*/ 94136 h 107575"/>
                <a:gd name="connsiteX6" fmla="*/ 5244353 w 5244353"/>
                <a:gd name="connsiteY6" fmla="*/ 100744 h 107575"/>
                <a:gd name="connsiteX0" fmla="*/ 0 w 5244353"/>
                <a:gd name="connsiteY0" fmla="*/ 100744 h 100744"/>
                <a:gd name="connsiteX1" fmla="*/ 0 w 5244353"/>
                <a:gd name="connsiteY1" fmla="*/ 94136 h 100744"/>
                <a:gd name="connsiteX2" fmla="*/ 94136 w 5244353"/>
                <a:gd name="connsiteY2" fmla="*/ 0 h 100744"/>
                <a:gd name="connsiteX3" fmla="*/ 5150217 w 5244353"/>
                <a:gd name="connsiteY3" fmla="*/ 0 h 100744"/>
                <a:gd name="connsiteX4" fmla="*/ 5244353 w 5244353"/>
                <a:gd name="connsiteY4" fmla="*/ 94136 h 100744"/>
                <a:gd name="connsiteX5" fmla="*/ 5244353 w 5244353"/>
                <a:gd name="connsiteY5" fmla="*/ 100744 h 1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00744">
                  <a:moveTo>
                    <a:pt x="0" y="100744"/>
                  </a:moveTo>
                  <a:lnTo>
                    <a:pt x="0" y="94136"/>
                  </a:lnTo>
                  <a:cubicBezTo>
                    <a:pt x="0" y="42146"/>
                    <a:pt x="42146" y="0"/>
                    <a:pt x="94136" y="0"/>
                  </a:cubicBezTo>
                  <a:lnTo>
                    <a:pt x="5150217" y="0"/>
                  </a:lnTo>
                  <a:cubicBezTo>
                    <a:pt x="5202207" y="0"/>
                    <a:pt x="5244353" y="42146"/>
                    <a:pt x="5244353" y="94136"/>
                  </a:cubicBezTo>
                  <a:lnTo>
                    <a:pt x="5244353" y="100744"/>
                  </a:lnTo>
                </a:path>
              </a:pathLst>
            </a:custGeom>
            <a:noFill/>
            <a:ln w="19050">
              <a:solidFill>
                <a:srgbClr val="8E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Freeform 338">
              <a:extLst>
                <a:ext uri="{FF2B5EF4-FFF2-40B4-BE49-F238E27FC236}">
                  <a16:creationId xmlns:a16="http://schemas.microsoft.com/office/drawing/2014/main" id="{B51D848E-AAD8-0816-5D7F-B47ECD970B78}"/>
                </a:ext>
                <a:ext uri="{C183D7F6-B498-43B3-948B-1728B52AA6E4}">
                  <adec:decorative xmlns:adec="http://schemas.microsoft.com/office/drawing/2017/decorative" val="1"/>
                </a:ext>
              </a:extLst>
            </p:cNvPr>
            <p:cNvSpPr/>
            <p:nvPr/>
          </p:nvSpPr>
          <p:spPr bwMode="auto">
            <a:xfrm>
              <a:off x="352016" y="6030767"/>
              <a:ext cx="5244353" cy="111585"/>
            </a:xfrm>
            <a:custGeom>
              <a:avLst/>
              <a:gdLst>
                <a:gd name="connsiteX0" fmla="*/ 0 w 5244353"/>
                <a:gd name="connsiteY0" fmla="*/ 0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0 w 5244353"/>
                <a:gd name="connsiteY0" fmla="*/ 0 h 111585"/>
                <a:gd name="connsiteX1" fmla="*/ 2677594 w 5244353"/>
                <a:gd name="connsiteY1" fmla="*/ 544 h 111585"/>
                <a:gd name="connsiteX2" fmla="*/ 5244353 w 5244353"/>
                <a:gd name="connsiteY2" fmla="*/ 0 h 111585"/>
                <a:gd name="connsiteX3" fmla="*/ 5244353 w 5244353"/>
                <a:gd name="connsiteY3" fmla="*/ 17449 h 111585"/>
                <a:gd name="connsiteX4" fmla="*/ 5150217 w 5244353"/>
                <a:gd name="connsiteY4" fmla="*/ 111585 h 111585"/>
                <a:gd name="connsiteX5" fmla="*/ 94136 w 5244353"/>
                <a:gd name="connsiteY5" fmla="*/ 111585 h 111585"/>
                <a:gd name="connsiteX6" fmla="*/ 0 w 5244353"/>
                <a:gd name="connsiteY6" fmla="*/ 17449 h 111585"/>
                <a:gd name="connsiteX7" fmla="*/ 0 w 5244353"/>
                <a:gd name="connsiteY7" fmla="*/ 0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7" fmla="*/ 2769034 w 5244353"/>
                <a:gd name="connsiteY7" fmla="*/ 91984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5244353 w 5244353"/>
                <a:gd name="connsiteY0" fmla="*/ 0 h 111585"/>
                <a:gd name="connsiteX1" fmla="*/ 5244353 w 5244353"/>
                <a:gd name="connsiteY1" fmla="*/ 17449 h 111585"/>
                <a:gd name="connsiteX2" fmla="*/ 5150217 w 5244353"/>
                <a:gd name="connsiteY2" fmla="*/ 111585 h 111585"/>
                <a:gd name="connsiteX3" fmla="*/ 94136 w 5244353"/>
                <a:gd name="connsiteY3" fmla="*/ 111585 h 111585"/>
                <a:gd name="connsiteX4" fmla="*/ 0 w 5244353"/>
                <a:gd name="connsiteY4" fmla="*/ 17449 h 111585"/>
                <a:gd name="connsiteX5" fmla="*/ 0 w 5244353"/>
                <a:gd name="connsiteY5" fmla="*/ 0 h 11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11585">
                  <a:moveTo>
                    <a:pt x="5244353" y="0"/>
                  </a:moveTo>
                  <a:lnTo>
                    <a:pt x="5244353" y="17449"/>
                  </a:lnTo>
                  <a:cubicBezTo>
                    <a:pt x="5244353" y="69439"/>
                    <a:pt x="5202207" y="111585"/>
                    <a:pt x="5150217" y="111585"/>
                  </a:cubicBezTo>
                  <a:lnTo>
                    <a:pt x="94136" y="111585"/>
                  </a:lnTo>
                  <a:cubicBezTo>
                    <a:pt x="42146" y="111585"/>
                    <a:pt x="0" y="69439"/>
                    <a:pt x="0" y="17449"/>
                  </a:cubicBezTo>
                  <a:lnTo>
                    <a:pt x="0" y="0"/>
                  </a:lnTo>
                </a:path>
              </a:pathLst>
            </a:custGeom>
            <a:noFill/>
            <a:ln w="19050">
              <a:solidFill>
                <a:srgbClr val="CD9A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8B204F65-8780-7037-5048-F6088DF74A33}"/>
                </a:ext>
                <a:ext uri="{C183D7F6-B498-43B3-948B-1728B52AA6E4}">
                  <adec:decorative xmlns:adec="http://schemas.microsoft.com/office/drawing/2017/decorative" val="1"/>
                </a:ext>
              </a:extLst>
            </p:cNvPr>
            <p:cNvGrpSpPr/>
            <p:nvPr/>
          </p:nvGrpSpPr>
          <p:grpSpPr>
            <a:xfrm>
              <a:off x="352016" y="674996"/>
              <a:ext cx="5244353" cy="5371647"/>
              <a:chOff x="3473824" y="638628"/>
              <a:chExt cx="5244353" cy="5355771"/>
            </a:xfrm>
          </p:grpSpPr>
          <p:cxnSp>
            <p:nvCxnSpPr>
              <p:cNvPr id="123" name="Straight Connector 122">
                <a:extLst>
                  <a:ext uri="{FF2B5EF4-FFF2-40B4-BE49-F238E27FC236}">
                    <a16:creationId xmlns:a16="http://schemas.microsoft.com/office/drawing/2014/main" id="{641E310F-F085-F629-95B1-596D84CE3911}"/>
                  </a:ext>
                </a:extLst>
              </p:cNvPr>
              <p:cNvCxnSpPr/>
              <p:nvPr/>
            </p:nvCxnSpPr>
            <p:spPr>
              <a:xfrm>
                <a:off x="3473824"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6491C96-6CE3-4AE8-C1D8-1D9F866CC208}"/>
                  </a:ext>
                </a:extLst>
              </p:cNvPr>
              <p:cNvCxnSpPr>
                <a:cxnSpLocks/>
              </p:cNvCxnSpPr>
              <p:nvPr/>
            </p:nvCxnSpPr>
            <p:spPr>
              <a:xfrm>
                <a:off x="8718177"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B013C7F4-F2DA-B8F4-269D-D98FBCFFD18A}"/>
                </a:ext>
                <a:ext uri="{C183D7F6-B498-43B3-948B-1728B52AA6E4}">
                  <adec:decorative xmlns:adec="http://schemas.microsoft.com/office/drawing/2017/decorative" val="1"/>
                </a:ext>
              </a:extLst>
            </p:cNvPr>
            <p:cNvGrpSpPr/>
            <p:nvPr/>
          </p:nvGrpSpPr>
          <p:grpSpPr>
            <a:xfrm>
              <a:off x="2515481" y="5888932"/>
              <a:ext cx="917422" cy="521343"/>
              <a:chOff x="5614714" y="5785328"/>
              <a:chExt cx="917422" cy="521343"/>
            </a:xfrm>
          </p:grpSpPr>
          <p:sp>
            <p:nvSpPr>
              <p:cNvPr id="126" name="Rectangle 125">
                <a:extLst>
                  <a:ext uri="{FF2B5EF4-FFF2-40B4-BE49-F238E27FC236}">
                    <a16:creationId xmlns:a16="http://schemas.microsoft.com/office/drawing/2014/main" id="{1D88A1FA-09C6-71B1-3C2C-130A5F2E8940}"/>
                  </a:ext>
                </a:extLst>
              </p:cNvPr>
              <p:cNvSpPr/>
              <p:nvPr/>
            </p:nvSpPr>
            <p:spPr bwMode="auto">
              <a:xfrm>
                <a:off x="5614714" y="5785328"/>
                <a:ext cx="917422" cy="521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BFDEBD80-1184-9C11-42AC-13F2BEE8F2DC}"/>
                  </a:ext>
                </a:extLst>
              </p:cNvPr>
              <p:cNvSpPr txBox="1"/>
              <p:nvPr/>
            </p:nvSpPr>
            <p:spPr>
              <a:xfrm>
                <a:off x="5840295" y="5806610"/>
                <a:ext cx="504596" cy="430887"/>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AI</a:t>
                </a:r>
              </a:p>
            </p:txBody>
          </p:sp>
        </p:grpSp>
      </p:grpSp>
      <p:grpSp>
        <p:nvGrpSpPr>
          <p:cNvPr id="2" name="Group 1" descr="Enterprise-grade security with role-based access control (RBAC) and private networks">
            <a:extLst>
              <a:ext uri="{FF2B5EF4-FFF2-40B4-BE49-F238E27FC236}">
                <a16:creationId xmlns:a16="http://schemas.microsoft.com/office/drawing/2014/main" id="{744229DB-0E77-840B-A899-90154838DEF4}"/>
              </a:ext>
            </a:extLst>
          </p:cNvPr>
          <p:cNvGrpSpPr/>
          <p:nvPr/>
        </p:nvGrpSpPr>
        <p:grpSpPr>
          <a:xfrm>
            <a:off x="5892224" y="4845905"/>
            <a:ext cx="5697387" cy="553998"/>
            <a:chOff x="6139830" y="4815976"/>
            <a:chExt cx="5697387" cy="553998"/>
          </a:xfrm>
        </p:grpSpPr>
        <p:sp>
          <p:nvSpPr>
            <p:cNvPr id="7" name="Text Placeholder 5">
              <a:extLst>
                <a:ext uri="{FF2B5EF4-FFF2-40B4-BE49-F238E27FC236}">
                  <a16:creationId xmlns:a16="http://schemas.microsoft.com/office/drawing/2014/main" id="{ED5C5B3B-52CA-7BFC-B12A-F2935105D8FF}"/>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Secure networking through private endpoints and </a:t>
              </a:r>
              <a:r>
                <a:rPr lang="en-US" sz="1800">
                  <a:gradFill>
                    <a:gsLst>
                      <a:gs pos="0">
                        <a:srgbClr val="FFFFFF"/>
                      </a:gs>
                      <a:gs pos="100000">
                        <a:srgbClr val="FFFFFF"/>
                      </a:gs>
                    </a:gsLst>
                    <a:lin ang="2700000" scaled="0"/>
                  </a:gradFill>
                  <a:latin typeface="Segoe UI Semibold"/>
                  <a:cs typeface="Segoe UI Semibold" panose="020B0702040204020203" pitchFamily="34" charset="0"/>
                </a:rPr>
                <a:t>VNETs</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endParaRPr>
            </a:p>
          </p:txBody>
        </p:sp>
        <p:sp>
          <p:nvSpPr>
            <p:cNvPr id="9" name="AutoShape 146">
              <a:extLst>
                <a:ext uri="{FF2B5EF4-FFF2-40B4-BE49-F238E27FC236}">
                  <a16:creationId xmlns:a16="http://schemas.microsoft.com/office/drawing/2014/main" id="{A14D79E2-3A49-C5AF-268E-7A1729BE971E}"/>
                </a:ext>
              </a:extLst>
            </p:cNvPr>
            <p:cNvSpPr>
              <a:spLocks noChangeAspect="1" noChangeArrowheads="1" noTextEdit="1"/>
            </p:cNvSpPr>
            <p:nvPr/>
          </p:nvSpPr>
          <p:spPr bwMode="auto">
            <a:xfrm>
              <a:off x="6139830" y="4854850"/>
              <a:ext cx="4699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43" descr="Network security">
            <a:extLst>
              <a:ext uri="{FF2B5EF4-FFF2-40B4-BE49-F238E27FC236}">
                <a16:creationId xmlns:a16="http://schemas.microsoft.com/office/drawing/2014/main" id="{22C30E79-B3EF-D288-BDE2-E2056E13B0C2}"/>
              </a:ext>
            </a:extLst>
          </p:cNvPr>
          <p:cNvGrpSpPr/>
          <p:nvPr/>
        </p:nvGrpSpPr>
        <p:grpSpPr>
          <a:xfrm>
            <a:off x="5776809" y="4696937"/>
            <a:ext cx="773944" cy="816504"/>
            <a:chOff x="5722502" y="5200647"/>
            <a:chExt cx="656248" cy="656248"/>
          </a:xfrm>
        </p:grpSpPr>
        <p:pic>
          <p:nvPicPr>
            <p:cNvPr id="15" name="Graphic 14" descr="Network with solid fill">
              <a:extLst>
                <a:ext uri="{FF2B5EF4-FFF2-40B4-BE49-F238E27FC236}">
                  <a16:creationId xmlns:a16="http://schemas.microsoft.com/office/drawing/2014/main" id="{A44CB66A-7AA3-5DB4-3EB8-4A7C58D03C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2502" y="5200647"/>
              <a:ext cx="656248" cy="656248"/>
            </a:xfrm>
            <a:prstGeom prst="rect">
              <a:avLst/>
            </a:prstGeom>
          </p:spPr>
        </p:pic>
        <p:pic>
          <p:nvPicPr>
            <p:cNvPr id="17" name="Graphic 16" descr="Lock with solid fill">
              <a:extLst>
                <a:ext uri="{FF2B5EF4-FFF2-40B4-BE49-F238E27FC236}">
                  <a16:creationId xmlns:a16="http://schemas.microsoft.com/office/drawing/2014/main" id="{5C4CD489-842C-C908-4966-71BAC47E8C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3805" y="5360137"/>
              <a:ext cx="307965" cy="307964"/>
            </a:xfrm>
            <a:prstGeom prst="rect">
              <a:avLst/>
            </a:prstGeom>
          </p:spPr>
        </p:pic>
      </p:grpSp>
      <p:sp>
        <p:nvSpPr>
          <p:cNvPr id="47" name="Title 46">
            <a:extLst>
              <a:ext uri="{FF2B5EF4-FFF2-40B4-BE49-F238E27FC236}">
                <a16:creationId xmlns:a16="http://schemas.microsoft.com/office/drawing/2014/main" id="{39A487CC-37EF-94BE-A27B-33009699AECB}"/>
              </a:ext>
            </a:extLst>
          </p:cNvPr>
          <p:cNvSpPr>
            <a:spLocks noGrp="1"/>
          </p:cNvSpPr>
          <p:nvPr>
            <p:ph type="title"/>
          </p:nvPr>
        </p:nvSpPr>
        <p:spPr>
          <a:xfrm>
            <a:off x="373478" y="-1308609"/>
            <a:ext cx="8303797" cy="870272"/>
          </a:xfrm>
        </p:spPr>
        <p:txBody>
          <a:bodyPr/>
          <a:lstStyle/>
          <a:p>
            <a:r>
              <a:rPr lang="en-AU"/>
              <a:t>Azure </a:t>
            </a:r>
            <a:r>
              <a:rPr lang="en-AU" err="1"/>
              <a:t>OpenAI</a:t>
            </a:r>
            <a:r>
              <a:rPr lang="en-AU"/>
              <a:t> Data and Privacy</a:t>
            </a:r>
          </a:p>
        </p:txBody>
      </p:sp>
    </p:spTree>
    <p:extLst>
      <p:ext uri="{BB962C8B-B14F-4D97-AF65-F5344CB8AC3E}">
        <p14:creationId xmlns:p14="http://schemas.microsoft.com/office/powerpoint/2010/main" val="670583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3003237"/>
                <a:ext cx="8458050" cy="553998"/>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Azure AI </a:t>
                </a:r>
                <a14:m>
                  <m:oMath xmlns:m="http://schemas.openxmlformats.org/officeDocument/2006/math">
                    <m:r>
                      <a:rPr lang="en-US" sz="3600" i="1" smtClean="0">
                        <a:gradFill flip="none" rotWithShape="1">
                          <a:gsLst>
                            <a:gs pos="100000">
                              <a:srgbClr val="CD98D0"/>
                            </a:gs>
                            <a:gs pos="0">
                              <a:srgbClr val="8DC8E8"/>
                            </a:gs>
                          </a:gsLst>
                          <a:lin ang="2700000" scaled="1"/>
                          <a:tileRect/>
                        </a:gradFill>
                        <a:latin typeface="Cambria Math" panose="02040503050406030204" pitchFamily="18" charset="0"/>
                        <a:ea typeface="Cambria Math" panose="02040503050406030204" pitchFamily="18" charset="0"/>
                        <a:cs typeface="Segoe UI"/>
                      </a:rPr>
                      <m:t>≠</m:t>
                    </m:r>
                  </m:oMath>
                </a14:m>
                <a:r>
                  <a:rPr lang="en-US" sz="3600" dirty="0">
                    <a:gradFill flip="none" rotWithShape="1">
                      <a:gsLst>
                        <a:gs pos="100000">
                          <a:srgbClr val="CD98D0"/>
                        </a:gs>
                        <a:gs pos="0">
                          <a:srgbClr val="8DC8E8"/>
                        </a:gs>
                      </a:gsLst>
                      <a:lin ang="2700000" scaled="1"/>
                      <a:tileRect/>
                    </a:gradFill>
                    <a:latin typeface="Segoe UI Semibold"/>
                    <a:cs typeface="Segoe UI"/>
                  </a:rPr>
                  <a:t> Azure Open AI Service</a:t>
                </a:r>
              </a:p>
            </p:txBody>
          </p:sp>
        </mc:Choice>
        <mc:Fallback xmlns="">
          <p:sp>
            <p:nvSpPr>
              <p:cNvPr id="4" name="Title 3">
                <a:extLst>
                  <a:ext uri="{FF2B5EF4-FFF2-40B4-BE49-F238E27FC236}">
                    <a16:creationId xmlns:a16="http://schemas.microsoft.com/office/drawing/2014/main" id="{18AD1D92-96E4-4C8B-B78A-CFAD8842AE41}"/>
                  </a:ext>
                </a:extLst>
              </p:cNvPr>
              <p:cNvSpPr>
                <a:spLocks noGrp="1" noRot="1" noChangeAspect="1" noMove="1" noResize="1" noEditPoints="1" noAdjustHandles="1" noChangeArrowheads="1" noChangeShapeType="1" noTextEdit="1"/>
              </p:cNvSpPr>
              <p:nvPr>
                <p:ph type="title"/>
              </p:nvPr>
            </p:nvSpPr>
            <p:spPr>
              <a:xfrm>
                <a:off x="777390" y="3003237"/>
                <a:ext cx="8458050" cy="553998"/>
              </a:xfrm>
              <a:blipFill>
                <a:blip r:embed="rId3"/>
                <a:stretch>
                  <a:fillRect/>
                </a:stretch>
              </a:blipFill>
            </p:spPr>
            <p:txBody>
              <a:bodyPr/>
              <a:lstStyle/>
              <a:p>
                <a:r>
                  <a:rPr lang="en-US">
                    <a:noFill/>
                  </a:rPr>
                  <a:t> </a:t>
                </a:r>
              </a:p>
            </p:txBody>
          </p:sp>
        </mc:Fallback>
      </mc:AlternateContent>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743735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dirty="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6558" y="4695805"/>
            <a:ext cx="106809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5" name="Rectangle 4">
            <a:extLst>
              <a:ext uri="{FF2B5EF4-FFF2-40B4-BE49-F238E27FC236}">
                <a16:creationId xmlns:a16="http://schemas.microsoft.com/office/drawing/2014/main" id="{68A9A08F-38AE-4EA1-2CA4-031E011D20B1}"/>
              </a:ext>
            </a:extLst>
          </p:cNvPr>
          <p:cNvSpPr/>
          <p:nvPr/>
        </p:nvSpPr>
        <p:spPr bwMode="auto">
          <a:xfrm>
            <a:off x="9082657" y="4373419"/>
            <a:ext cx="1275129" cy="943398"/>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70157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798621"/>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93">
            <a:extLst>
              <a:ext uri="{FF2B5EF4-FFF2-40B4-BE49-F238E27FC236}">
                <a16:creationId xmlns:a16="http://schemas.microsoft.com/office/drawing/2014/main" id="{AB7367DC-3F5B-6D00-9CCF-DEEBBDFE2EB1}"/>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Considerations</a:t>
            </a:r>
          </a:p>
        </p:txBody>
      </p:sp>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Arrow Up outline">
            <a:extLst>
              <a:ext uri="{FF2B5EF4-FFF2-40B4-BE49-F238E27FC236}">
                <a16:creationId xmlns:a16="http://schemas.microsoft.com/office/drawing/2014/main" id="{A74F2E77-4C24-84CC-0772-11A67EC988C9}"/>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sp>
        <p:nvSpPr>
          <p:cNvPr id="1057" name="TextBox 1056">
            <a:extLst>
              <a:ext uri="{FF2B5EF4-FFF2-40B4-BE49-F238E27FC236}">
                <a16:creationId xmlns:a16="http://schemas.microsoft.com/office/drawing/2014/main" id="{80B89631-7E78-98D1-1DFD-5B8D4B94C6CD}"/>
              </a:ext>
            </a:extLst>
          </p:cNvPr>
          <p:cNvSpPr txBox="1"/>
          <p:nvPr/>
        </p:nvSpPr>
        <p:spPr>
          <a:xfrm>
            <a:off x="5299176" y="5806530"/>
            <a:ext cx="118950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Service</a:t>
            </a:r>
          </a:p>
        </p:txBody>
      </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2" y="1889967"/>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t>
            </a:r>
            <a:r>
              <a:rPr kumimoji="0" lang="en-US" sz="1400" b="0" i="0" u="none" strike="noStrike" kern="1200" cap="none" spc="0" normalizeH="0" baseline="0" noProof="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translation+entity</a:t>
            </a: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recognition+sentiment</a:t>
            </a: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analysis </a:t>
            </a: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2571075"/>
            <a:ext cx="694141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2" y="3158991"/>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4309891"/>
            <a:ext cx="819614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descr="Checkmark with solid fill">
            <a:extLst>
              <a:ext uri="{FF2B5EF4-FFF2-40B4-BE49-F238E27FC236}">
                <a16:creationId xmlns:a16="http://schemas.microsoft.com/office/drawing/2014/main" id="{C1D52205-CBE0-A063-854A-72AECF6AC4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044448"/>
            <a:ext cx="201284" cy="201284"/>
          </a:xfrm>
          <a:prstGeom prst="rect">
            <a:avLst/>
          </a:prstGeom>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descr="Checkmark with solid fill">
            <a:extLst>
              <a:ext uri="{FF2B5EF4-FFF2-40B4-BE49-F238E27FC236}">
                <a16:creationId xmlns:a16="http://schemas.microsoft.com/office/drawing/2014/main" id="{FEFE65A1-E972-96E2-FDBB-79BD33D821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718084"/>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1" name="Graphic 40" descr="Checkmark with solid fill">
            <a:extLst>
              <a:ext uri="{FF2B5EF4-FFF2-40B4-BE49-F238E27FC236}">
                <a16:creationId xmlns:a16="http://schemas.microsoft.com/office/drawing/2014/main" id="{D9B46CF8-91C1-488B-3A6E-989E36C4B6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359766"/>
            <a:ext cx="201284" cy="201284"/>
          </a:xfrm>
          <a:prstGeom prst="rect">
            <a:avLst/>
          </a:prstGeom>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descr="Checkmark with solid fill">
            <a:extLst>
              <a:ext uri="{FF2B5EF4-FFF2-40B4-BE49-F238E27FC236}">
                <a16:creationId xmlns:a16="http://schemas.microsoft.com/office/drawing/2014/main" id="{30AB2389-B149-60FE-83B5-D2E4B6A7FC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977617"/>
            <a:ext cx="201284" cy="201284"/>
          </a:xfrm>
          <a:prstGeom prst="rect">
            <a:avLst/>
          </a:prstGeom>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descr="Checkmark with solid fill">
            <a:extLst>
              <a:ext uri="{FF2B5EF4-FFF2-40B4-BE49-F238E27FC236}">
                <a16:creationId xmlns:a16="http://schemas.microsoft.com/office/drawing/2014/main" id="{374ED46D-7DCB-9144-35CA-7530CB7DC4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4524070"/>
            <a:ext cx="201284" cy="201284"/>
          </a:xfrm>
          <a:prstGeom prst="rect">
            <a:avLst/>
          </a:prstGeom>
        </p:spPr>
      </p:pic>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spTree>
    <p:extLst>
      <p:ext uri="{BB962C8B-B14F-4D97-AF65-F5344CB8AC3E}">
        <p14:creationId xmlns:p14="http://schemas.microsoft.com/office/powerpoint/2010/main" val="329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63"/>
                                        </p:tgtEl>
                                      </p:cBhvr>
                                    </p:animEffect>
                                    <p:set>
                                      <p:cBhvr>
                                        <p:cTn id="47" dur="1" fill="hold">
                                          <p:stCondLst>
                                            <p:cond delay="499"/>
                                          </p:stCondLst>
                                        </p:cTn>
                                        <p:tgtEl>
                                          <p:spTgt spid="1063"/>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54"/>
                                        </p:tgtEl>
                                        <p:attrNameLst>
                                          <p:attrName>style.visibility</p:attrName>
                                        </p:attrNameLst>
                                      </p:cBhvr>
                                      <p:to>
                                        <p:strVal val="visible"/>
                                      </p:to>
                                    </p:set>
                                    <p:animEffect transition="in" filter="fade">
                                      <p:cBhvr>
                                        <p:cTn id="51" dur="500"/>
                                        <p:tgtEl>
                                          <p:spTgt spid="1054"/>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053"/>
                                        </p:tgtEl>
                                        <p:attrNameLst>
                                          <p:attrName>style.visibility</p:attrName>
                                        </p:attrNameLst>
                                      </p:cBhvr>
                                      <p:to>
                                        <p:strVal val="visible"/>
                                      </p:to>
                                    </p:set>
                                    <p:animEffect transition="in" filter="fade">
                                      <p:cBhvr>
                                        <p:cTn id="55" dur="500"/>
                                        <p:tgtEl>
                                          <p:spTgt spid="1053"/>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052"/>
                                        </p:tgtEl>
                                        <p:attrNameLst>
                                          <p:attrName>style.visibility</p:attrName>
                                        </p:attrNameLst>
                                      </p:cBhvr>
                                      <p:to>
                                        <p:strVal val="visible"/>
                                      </p:to>
                                    </p:set>
                                    <p:animEffect transition="in" filter="fade">
                                      <p:cBhvr>
                                        <p:cTn id="59" dur="500"/>
                                        <p:tgtEl>
                                          <p:spTgt spid="1052"/>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1051"/>
                                        </p:tgtEl>
                                        <p:attrNameLst>
                                          <p:attrName>style.visibility</p:attrName>
                                        </p:attrNameLst>
                                      </p:cBhvr>
                                      <p:to>
                                        <p:strVal val="visible"/>
                                      </p:to>
                                    </p:set>
                                    <p:animEffect transition="in" filter="fade">
                                      <p:cBhvr>
                                        <p:cTn id="63" dur="500"/>
                                        <p:tgtEl>
                                          <p:spTgt spid="1051"/>
                                        </p:tgtEl>
                                      </p:cBhvr>
                                    </p:animEffect>
                                  </p:childTnLst>
                                </p:cTn>
                              </p:par>
                            </p:childTnLst>
                          </p:cTn>
                        </p:par>
                        <p:par>
                          <p:cTn id="64" fill="hold">
                            <p:stCondLst>
                              <p:cond delay="2500"/>
                            </p:stCondLst>
                            <p:childTnLst>
                              <p:par>
                                <p:cTn id="65" presetID="10" presetClass="entr" presetSubtype="0" fill="hold" grpId="0" nodeType="afterEffect">
                                  <p:stCondLst>
                                    <p:cond delay="25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3250"/>
                            </p:stCondLst>
                            <p:childTnLst>
                              <p:par>
                                <p:cTn id="69" presetID="2" presetClass="entr" presetSubtype="4"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3" grpId="1" animBg="1"/>
      <p:bldP spid="4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20230324-1320-44.1645700">
            <a:hlinkClick r:id="" action="ppaction://media"/>
            <a:extLst>
              <a:ext uri="{FF2B5EF4-FFF2-40B4-BE49-F238E27FC236}">
                <a16:creationId xmlns:a16="http://schemas.microsoft.com/office/drawing/2014/main" id="{239F5767-7E67-D6EF-B9A6-026D5B95B7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558187" cy="6858000"/>
          </a:xfrm>
          <a:prstGeom prst="rect">
            <a:avLst/>
          </a:prstGeom>
        </p:spPr>
      </p:pic>
      <p:sp>
        <p:nvSpPr>
          <p:cNvPr id="2" name="TextBox 1">
            <a:extLst>
              <a:ext uri="{FF2B5EF4-FFF2-40B4-BE49-F238E27FC236}">
                <a16:creationId xmlns:a16="http://schemas.microsoft.com/office/drawing/2014/main" id="{1AF69F7A-24D5-AA4C-F107-A9A33CA21425}"/>
              </a:ext>
            </a:extLst>
          </p:cNvPr>
          <p:cNvSpPr txBox="1"/>
          <p:nvPr/>
        </p:nvSpPr>
        <p:spPr>
          <a:xfrm>
            <a:off x="9013617" y="6213846"/>
            <a:ext cx="3722952" cy="369332"/>
          </a:xfrm>
          <a:prstGeom prst="rect">
            <a:avLst/>
          </a:prstGeom>
          <a:noFill/>
        </p:spPr>
        <p:txBody>
          <a:bodyPr wrap="square">
            <a:spAutoFit/>
          </a:bodyPr>
          <a:lstStyle/>
          <a:p>
            <a:pPr algn="ctr"/>
            <a:r>
              <a:rPr lang="en-US">
                <a:hlinkClick r:id="rId6"/>
              </a:rPr>
              <a:t>aka.ms/AOAI-models</a:t>
            </a:r>
            <a:endParaRPr lang="en-US"/>
          </a:p>
        </p:txBody>
      </p:sp>
    </p:spTree>
    <p:extLst>
      <p:ext uri="{BB962C8B-B14F-4D97-AF65-F5344CB8AC3E}">
        <p14:creationId xmlns:p14="http://schemas.microsoft.com/office/powerpoint/2010/main" val="1919877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571650" y="1397373"/>
            <a:ext cx="6716714" cy="2215991"/>
          </a:xfrm>
        </p:spPr>
        <p:txBody>
          <a:bodyPr/>
          <a:lstStyle/>
          <a:p>
            <a:r>
              <a:rPr lang="en-US" sz="3600" dirty="0">
                <a:gradFill flip="none" rotWithShape="1">
                  <a:gsLst>
                    <a:gs pos="100000">
                      <a:srgbClr val="CD98D0"/>
                    </a:gs>
                    <a:gs pos="0">
                      <a:srgbClr val="8DC8E8"/>
                    </a:gs>
                  </a:gsLst>
                  <a:lin ang="2700000" scaled="1"/>
                  <a:tileRect/>
                </a:gradFill>
                <a:latin typeface="Segoe UI Semibold"/>
                <a:cs typeface="Segoe UI"/>
              </a:rPr>
              <a:t>Demo</a:t>
            </a:r>
            <a:br>
              <a:rPr lang="en-US" sz="3600" dirty="0">
                <a:gradFill flip="none" rotWithShape="1">
                  <a:gsLst>
                    <a:gs pos="100000">
                      <a:srgbClr val="CD98D0"/>
                    </a:gs>
                    <a:gs pos="0">
                      <a:srgbClr val="8DC8E8"/>
                    </a:gs>
                  </a:gsLst>
                  <a:lin ang="2700000" scaled="1"/>
                  <a:tileRect/>
                </a:gradFill>
                <a:latin typeface="Segoe UI Semibold"/>
                <a:cs typeface="Segoe UI"/>
              </a:rPr>
            </a:br>
            <a:br>
              <a:rPr lang="en-US" sz="3600" dirty="0">
                <a:gradFill flip="none" rotWithShape="1">
                  <a:gsLst>
                    <a:gs pos="100000">
                      <a:srgbClr val="CD98D0"/>
                    </a:gs>
                    <a:gs pos="0">
                      <a:srgbClr val="8DC8E8"/>
                    </a:gs>
                  </a:gsLst>
                  <a:lin ang="2700000" scaled="1"/>
                  <a:tileRect/>
                </a:gradFill>
                <a:latin typeface="Segoe UI Semibold"/>
                <a:cs typeface="Segoe UI"/>
              </a:rPr>
            </a:br>
            <a:r>
              <a:rPr lang="en-US" sz="3600" dirty="0">
                <a:latin typeface="Segoe UI Semibold"/>
                <a:cs typeface="Segoe UI"/>
              </a:rPr>
              <a:t>Train a Computer Vision Model (Azure Cognitive Service)</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
        <p:nvSpPr>
          <p:cNvPr id="3" name="TextBox 2">
            <a:extLst>
              <a:ext uri="{FF2B5EF4-FFF2-40B4-BE49-F238E27FC236}">
                <a16:creationId xmlns:a16="http://schemas.microsoft.com/office/drawing/2014/main" id="{41B87069-22ED-A009-EABB-591445610C79}"/>
              </a:ext>
            </a:extLst>
          </p:cNvPr>
          <p:cNvSpPr txBox="1"/>
          <p:nvPr/>
        </p:nvSpPr>
        <p:spPr>
          <a:xfrm>
            <a:off x="4135747" y="6106803"/>
            <a:ext cx="7702826" cy="338554"/>
          </a:xfrm>
          <a:prstGeom prst="rect">
            <a:avLst/>
          </a:prstGeom>
          <a:noFill/>
        </p:spPr>
        <p:txBody>
          <a:bodyPr wrap="square">
            <a:spAutoFit/>
          </a:bodyPr>
          <a:lstStyle/>
          <a:p>
            <a:pPr algn="r"/>
            <a:r>
              <a:rPr lang="en-US" sz="1600" dirty="0">
                <a:solidFill>
                  <a:schemeClr val="accent2"/>
                </a:solidFill>
                <a:latin typeface="Roboto" panose="02000000000000000000" pitchFamily="2" charset="0"/>
              </a:rPr>
              <a:t>https://github.com/Shunlexxi/INTRODUCTION-TO-ARTIFICIAL-INTELLIGENCE</a:t>
            </a:r>
          </a:p>
        </p:txBody>
      </p:sp>
      <p:sp>
        <p:nvSpPr>
          <p:cNvPr id="2" name="Title 3">
            <a:extLst>
              <a:ext uri="{FF2B5EF4-FFF2-40B4-BE49-F238E27FC236}">
                <a16:creationId xmlns:a16="http://schemas.microsoft.com/office/drawing/2014/main" id="{F990D812-C3DA-7687-6BF6-6A9A9B8544FD}"/>
              </a:ext>
            </a:extLst>
          </p:cNvPr>
          <p:cNvSpPr txBox="1">
            <a:spLocks/>
          </p:cNvSpPr>
          <p:nvPr/>
        </p:nvSpPr>
        <p:spPr>
          <a:xfrm>
            <a:off x="571650" y="4674743"/>
            <a:ext cx="6716714" cy="129266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it-IT" sz="2800" dirty="0">
                <a:gradFill flip="none" rotWithShape="1">
                  <a:gsLst>
                    <a:gs pos="100000">
                      <a:srgbClr val="CD98D0"/>
                    </a:gs>
                    <a:gs pos="0">
                      <a:srgbClr val="8DC8E8"/>
                    </a:gs>
                  </a:gsLst>
                  <a:lin ang="2700000" scaled="1"/>
                  <a:tileRect/>
                </a:gradFill>
                <a:latin typeface="Segoe UI Semibold"/>
                <a:cs typeface="Segoe UI"/>
              </a:rPr>
              <a:t>Prerequisite </a:t>
            </a:r>
            <a:br>
              <a:rPr lang="it-IT" dirty="0">
                <a:gradFill flip="none" rotWithShape="1">
                  <a:gsLst>
                    <a:gs pos="100000">
                      <a:srgbClr val="CD98D0"/>
                    </a:gs>
                    <a:gs pos="0">
                      <a:srgbClr val="8DC8E8"/>
                    </a:gs>
                  </a:gsLst>
                  <a:lin ang="2700000" scaled="1"/>
                  <a:tileRect/>
                </a:gradFill>
                <a:latin typeface="Segoe UI Semibold"/>
                <a:cs typeface="Segoe UI"/>
              </a:rPr>
            </a:br>
            <a:br>
              <a:rPr lang="it-IT" sz="2800" dirty="0">
                <a:gradFill flip="none" rotWithShape="1">
                  <a:gsLst>
                    <a:gs pos="100000">
                      <a:srgbClr val="CD98D0"/>
                    </a:gs>
                    <a:gs pos="0">
                      <a:srgbClr val="8DC8E8"/>
                    </a:gs>
                  </a:gsLst>
                  <a:lin ang="2700000" scaled="1"/>
                  <a:tileRect/>
                </a:gradFill>
                <a:latin typeface="Segoe UI Semibold"/>
                <a:cs typeface="Segoe UI"/>
              </a:rPr>
            </a:br>
            <a:r>
              <a:rPr lang="it-IT" sz="2800" dirty="0">
                <a:latin typeface="Segoe UI Semibold"/>
                <a:cs typeface="Segoe UI"/>
              </a:rPr>
              <a:t>Azure Subscription</a:t>
            </a:r>
            <a:endParaRPr lang="it-IT" dirty="0">
              <a:latin typeface="Segoe UI Semibold"/>
              <a:cs typeface="Segoe UI"/>
            </a:endParaRPr>
          </a:p>
        </p:txBody>
      </p:sp>
    </p:spTree>
    <p:extLst>
      <p:ext uri="{BB962C8B-B14F-4D97-AF65-F5344CB8AC3E}">
        <p14:creationId xmlns:p14="http://schemas.microsoft.com/office/powerpoint/2010/main" val="291254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654E72-31F2-E1A5-B694-5BA2464967A5}"/>
              </a:ext>
            </a:extLst>
          </p:cNvPr>
          <p:cNvSpPr>
            <a:spLocks noGrp="1"/>
          </p:cNvSpPr>
          <p:nvPr>
            <p:ph type="title"/>
          </p:nvPr>
        </p:nvSpPr>
        <p:spPr>
          <a:xfrm>
            <a:off x="437055" y="2435535"/>
            <a:ext cx="7156441" cy="1661993"/>
          </a:xfrm>
        </p:spPr>
        <p:txBody>
          <a:bodyPr/>
          <a:lstStyle/>
          <a:p>
            <a:pPr algn="l"/>
            <a:r>
              <a:rPr lang="en-US" dirty="0"/>
              <a:t>MICROSOFT LEARN AI SKILL CHALLENGE | INTRODUCTION TO </a:t>
            </a:r>
            <a:br>
              <a:rPr lang="en-US" dirty="0"/>
            </a:br>
            <a:r>
              <a:rPr lang="en-US" dirty="0"/>
              <a:t>ARTIFICIAL INTELLIGENCE</a:t>
            </a:r>
          </a:p>
        </p:txBody>
      </p:sp>
      <p:sp>
        <p:nvSpPr>
          <p:cNvPr id="9" name="Title 3">
            <a:extLst>
              <a:ext uri="{FF2B5EF4-FFF2-40B4-BE49-F238E27FC236}">
                <a16:creationId xmlns:a16="http://schemas.microsoft.com/office/drawing/2014/main" id="{DEBE6F10-E526-DE60-AB6B-4E92F0A7D4B4}"/>
              </a:ext>
            </a:extLst>
          </p:cNvPr>
          <p:cNvSpPr txBox="1">
            <a:spLocks/>
          </p:cNvSpPr>
          <p:nvPr/>
        </p:nvSpPr>
        <p:spPr>
          <a:xfrm>
            <a:off x="437055" y="6258930"/>
            <a:ext cx="10995736" cy="2769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anose="020B0502040204020203" pitchFamily="34" charset="0"/>
              </a:defRPr>
            </a:lvl1pPr>
          </a:lstStyle>
          <a:p>
            <a:r>
              <a:rPr lang="en-US" sz="1800" dirty="0">
                <a:solidFill>
                  <a:schemeClr val="bg1">
                    <a:lumMod val="50000"/>
                    <a:lumOff val="50000"/>
                  </a:schemeClr>
                </a:solidFill>
              </a:rPr>
              <a:t>Taiwo OMOYENI</a:t>
            </a:r>
          </a:p>
        </p:txBody>
      </p:sp>
      <p:pic>
        <p:nvPicPr>
          <p:cNvPr id="2" name="Picture 1">
            <a:extLst>
              <a:ext uri="{FF2B5EF4-FFF2-40B4-BE49-F238E27FC236}">
                <a16:creationId xmlns:a16="http://schemas.microsoft.com/office/drawing/2014/main" id="{030A8061-77C3-E3F6-35B2-D4687D913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690" y="3406579"/>
            <a:ext cx="4952310" cy="3306943"/>
          </a:xfrm>
          <a:prstGeom prst="rect">
            <a:avLst/>
          </a:prstGeom>
        </p:spPr>
      </p:pic>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2449239"/>
            <a:ext cx="5869216" cy="1107996"/>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Using AI responsibly:</a:t>
            </a:r>
            <a:br>
              <a:rPr lang="en-US" sz="3600">
                <a:gradFill flip="none" rotWithShape="1">
                  <a:gsLst>
                    <a:gs pos="100000">
                      <a:srgbClr val="CD98D0"/>
                    </a:gs>
                    <a:gs pos="0">
                      <a:srgbClr val="8DC8E8"/>
                    </a:gs>
                  </a:gsLst>
                  <a:lin ang="2700000" scaled="1"/>
                  <a:tileRect/>
                </a:gradFill>
                <a:latin typeface="Segoe UI Semibold"/>
                <a:cs typeface="Segoe UI"/>
              </a:rPr>
            </a:br>
            <a:r>
              <a:rPr lang="en-US" sz="3600">
                <a:gradFill flip="none" rotWithShape="1">
                  <a:gsLst>
                    <a:gs pos="100000">
                      <a:srgbClr val="CD98D0"/>
                    </a:gs>
                    <a:gs pos="0">
                      <a:srgbClr val="8DC8E8"/>
                    </a:gs>
                  </a:gsLst>
                  <a:lin ang="2700000" scaled="1"/>
                  <a:tileRect/>
                </a:gradFill>
                <a:latin typeface="Segoe UI Semibold"/>
                <a:cs typeface="Segoe UI"/>
              </a:rPr>
              <a:t>social implications</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347623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dirty="0">
                <a:solidFill>
                  <a:prstClr val="white"/>
                </a:solidFill>
                <a:latin typeface="Segoe UI Semibold"/>
              </a:rPr>
              <a:t>Do not humanize AI!</a:t>
            </a:r>
            <a:endPar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8564A8A-B6F9-AEDC-4C66-C699432B2940}"/>
              </a:ext>
            </a:extLst>
          </p:cNvPr>
          <p:cNvSpPr txBox="1"/>
          <p:nvPr/>
        </p:nvSpPr>
        <p:spPr>
          <a:xfrm>
            <a:off x="506971" y="5471430"/>
            <a:ext cx="7207102" cy="1538883"/>
          </a:xfrm>
          <a:prstGeom prst="rect">
            <a:avLst/>
          </a:prstGeom>
          <a:noFill/>
        </p:spPr>
        <p:txBody>
          <a:bodyPr wrap="square" lIns="0" tIns="0" rIns="0" bIns="0" rtlCol="0">
            <a:spAutoFit/>
          </a:bodyPr>
          <a:lstStyle/>
          <a:p>
            <a:pPr algn="l"/>
            <a:endParaRPr lang="en-US" sz="3600">
              <a:gradFill>
                <a:gsLst>
                  <a:gs pos="2917">
                    <a:schemeClr val="tx1"/>
                  </a:gs>
                  <a:gs pos="30000">
                    <a:schemeClr val="tx1"/>
                  </a:gs>
                </a:gsLst>
                <a:lin ang="5400000" scaled="0"/>
              </a:gradFill>
            </a:endParaRPr>
          </a:p>
          <a:p>
            <a:r>
              <a:rPr lang="en-US" sz="2800">
                <a:gradFill>
                  <a:gsLst>
                    <a:gs pos="2917">
                      <a:schemeClr val="tx1"/>
                    </a:gs>
                    <a:gs pos="30000">
                      <a:schemeClr val="tx1"/>
                    </a:gs>
                  </a:gsLst>
                  <a:lin ang="5400000" scaled="0"/>
                </a:gradFill>
              </a:rPr>
              <a:t>Always ensure to use AI output </a:t>
            </a:r>
            <a:r>
              <a:rPr lang="en-US" sz="2800" b="1">
                <a:gradFill>
                  <a:gsLst>
                    <a:gs pos="2917">
                      <a:schemeClr val="tx1"/>
                    </a:gs>
                    <a:gs pos="30000">
                      <a:schemeClr val="tx1"/>
                    </a:gs>
                  </a:gsLst>
                  <a:lin ang="5400000" scaled="0"/>
                </a:gradFill>
              </a:rPr>
              <a:t>responsibly</a:t>
            </a:r>
            <a:r>
              <a:rPr lang="en-US" sz="2800">
                <a:gradFill>
                  <a:gsLst>
                    <a:gs pos="2917">
                      <a:schemeClr val="tx1"/>
                    </a:gs>
                    <a:gs pos="30000">
                      <a:schemeClr val="tx1"/>
                    </a:gs>
                  </a:gsLst>
                  <a:lin ang="5400000" scaled="0"/>
                </a:gradFill>
              </a:rPr>
              <a:t>.</a:t>
            </a:r>
          </a:p>
          <a:p>
            <a:pPr algn="l"/>
            <a:endParaRPr lang="en-US" sz="3600">
              <a:gradFill>
                <a:gsLst>
                  <a:gs pos="2917">
                    <a:schemeClr val="tx1"/>
                  </a:gs>
                  <a:gs pos="30000">
                    <a:schemeClr val="tx1"/>
                  </a:gs>
                </a:gsLst>
                <a:lin ang="5400000" scaled="0"/>
              </a:gradFill>
            </a:endParaRPr>
          </a:p>
        </p:txBody>
      </p:sp>
      <p:pic>
        <p:nvPicPr>
          <p:cNvPr id="4" name="Picture 3" descr="A pair of black headphones&#10;&#10;Description automatically generated with low confidence">
            <a:extLst>
              <a:ext uri="{FF2B5EF4-FFF2-40B4-BE49-F238E27FC236}">
                <a16:creationId xmlns:a16="http://schemas.microsoft.com/office/drawing/2014/main" id="{7F179838-AF5A-7370-51B1-72550537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502" y="962584"/>
            <a:ext cx="3424222" cy="3424222"/>
          </a:xfrm>
          <a:prstGeom prst="flowChartConnector">
            <a:avLst/>
          </a:prstGeom>
        </p:spPr>
      </p:pic>
      <p:sp>
        <p:nvSpPr>
          <p:cNvPr id="5" name="TextBox 4">
            <a:extLst>
              <a:ext uri="{FF2B5EF4-FFF2-40B4-BE49-F238E27FC236}">
                <a16:creationId xmlns:a16="http://schemas.microsoft.com/office/drawing/2014/main" id="{F9D59427-E0D0-C668-F4FC-0293A18A5E37}"/>
              </a:ext>
            </a:extLst>
          </p:cNvPr>
          <p:cNvSpPr txBox="1"/>
          <p:nvPr/>
        </p:nvSpPr>
        <p:spPr>
          <a:xfrm>
            <a:off x="8848121" y="4555392"/>
            <a:ext cx="2877032" cy="246221"/>
          </a:xfrm>
          <a:prstGeom prst="rect">
            <a:avLst/>
          </a:prstGeom>
          <a:noFill/>
        </p:spPr>
        <p:txBody>
          <a:bodyPr wrap="square" lIns="0" tIns="0" rIns="0" bIns="0" rtlCol="0">
            <a:spAutoFit/>
          </a:bodyPr>
          <a:lstStyle/>
          <a:p>
            <a:pPr algn="ctr"/>
            <a:r>
              <a:rPr lang="en-US" sz="1600" i="1">
                <a:solidFill>
                  <a:schemeClr val="accent6"/>
                </a:solidFill>
              </a:rPr>
              <a:t>Image created by DALL E2</a:t>
            </a:r>
          </a:p>
        </p:txBody>
      </p:sp>
      <p:sp>
        <p:nvSpPr>
          <p:cNvPr id="3" name="TextBox 2">
            <a:extLst>
              <a:ext uri="{FF2B5EF4-FFF2-40B4-BE49-F238E27FC236}">
                <a16:creationId xmlns:a16="http://schemas.microsoft.com/office/drawing/2014/main" id="{CCA467FF-0C8B-03E6-07EF-D63B9449FC94}"/>
              </a:ext>
            </a:extLst>
          </p:cNvPr>
          <p:cNvSpPr txBox="1"/>
          <p:nvPr/>
        </p:nvSpPr>
        <p:spPr>
          <a:xfrm>
            <a:off x="599651" y="1181695"/>
            <a:ext cx="3219995" cy="3070521"/>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is not:</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Intelligent</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Deterministic</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Grounded</a:t>
            </a:r>
          </a:p>
        </p:txBody>
      </p:sp>
      <p:sp>
        <p:nvSpPr>
          <p:cNvPr id="8" name="TextBox 7">
            <a:extLst>
              <a:ext uri="{FF2B5EF4-FFF2-40B4-BE49-F238E27FC236}">
                <a16:creationId xmlns:a16="http://schemas.microsoft.com/office/drawing/2014/main" id="{6E281140-0CAF-6D6C-8042-253A5CD9D547}"/>
              </a:ext>
            </a:extLst>
          </p:cNvPr>
          <p:cNvSpPr txBox="1"/>
          <p:nvPr/>
        </p:nvSpPr>
        <p:spPr>
          <a:xfrm>
            <a:off x="3994561" y="1181695"/>
            <a:ext cx="4377795" cy="3728328"/>
          </a:xfrm>
          <a:prstGeom prst="rect">
            <a:avLst/>
          </a:prstGeom>
          <a:noFill/>
        </p:spPr>
        <p:txBody>
          <a:bodyPr wrap="square" lIns="0" tIns="0" rIns="0" bIns="0" rtlCol="0">
            <a:spAutoFit/>
          </a:bodyPr>
          <a:lstStyle/>
          <a:p>
            <a:pPr>
              <a:lnSpc>
                <a:spcPct val="150000"/>
              </a:lnSpc>
            </a:pPr>
            <a:r>
              <a:rPr lang="en-US" sz="3200">
                <a:gradFill>
                  <a:gsLst>
                    <a:gs pos="2917">
                      <a:schemeClr val="tx1"/>
                    </a:gs>
                    <a:gs pos="30000">
                      <a:schemeClr val="tx1"/>
                    </a:gs>
                  </a:gsLst>
                  <a:lin ang="5400000" scaled="0"/>
                </a:gradFill>
              </a:rPr>
              <a:t>Generative AI </a:t>
            </a:r>
          </a:p>
          <a:p>
            <a:pPr>
              <a:lnSpc>
                <a:spcPct val="150000"/>
              </a:lnSpc>
            </a:pPr>
            <a:r>
              <a:rPr lang="en-US" sz="3200" b="1">
                <a:gradFill>
                  <a:gsLst>
                    <a:gs pos="2917">
                      <a:schemeClr val="tx1"/>
                    </a:gs>
                    <a:gs pos="30000">
                      <a:schemeClr val="tx1"/>
                    </a:gs>
                  </a:gsLst>
                  <a:lin ang="5400000" scaled="0"/>
                </a:gradFill>
              </a:rPr>
              <a:t>can not:</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language or </a:t>
            </a:r>
            <a:r>
              <a:rPr lang="en-US" sz="2000" b="1" err="1">
                <a:gradFill>
                  <a:gsLst>
                    <a:gs pos="2917">
                      <a:schemeClr val="tx1"/>
                    </a:gs>
                    <a:gs pos="30000">
                      <a:schemeClr val="tx1"/>
                    </a:gs>
                  </a:gsLst>
                  <a:lin ang="5400000" scaled="0"/>
                </a:gradFill>
              </a:rPr>
              <a:t>maths</a:t>
            </a:r>
            <a:endParaRPr lang="en-US" sz="2000" b="1">
              <a:gradFill>
                <a:gsLst>
                  <a:gs pos="2917">
                    <a:schemeClr val="tx1"/>
                  </a:gs>
                  <a:gs pos="30000">
                    <a:schemeClr val="tx1"/>
                  </a:gs>
                </a:gsLst>
                <a:lin ang="5400000" scaled="0"/>
              </a:gradFill>
            </a:endParaRP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manners or emotions</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Know facts that are not in its training dataset</a:t>
            </a:r>
          </a:p>
        </p:txBody>
      </p:sp>
    </p:spTree>
    <p:extLst>
      <p:ext uri="{BB962C8B-B14F-4D97-AF65-F5344CB8AC3E}">
        <p14:creationId xmlns:p14="http://schemas.microsoft.com/office/powerpoint/2010/main" val="115571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How to mitigate hallucinations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9" name="Graphic 8" descr="Settings with solid fill">
            <a:extLst>
              <a:ext uri="{FF2B5EF4-FFF2-40B4-BE49-F238E27FC236}">
                <a16:creationId xmlns:a16="http://schemas.microsoft.com/office/drawing/2014/main" id="{3C88E18C-7742-D555-CE85-6FFB37CE3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588" y="2014868"/>
            <a:ext cx="1828800" cy="1828800"/>
          </a:xfrm>
          <a:prstGeom prst="rect">
            <a:avLst/>
          </a:prstGeom>
        </p:spPr>
      </p:pic>
      <p:pic>
        <p:nvPicPr>
          <p:cNvPr id="11" name="Graphic 10" descr="Gears with solid fill">
            <a:extLst>
              <a:ext uri="{FF2B5EF4-FFF2-40B4-BE49-F238E27FC236}">
                <a16:creationId xmlns:a16="http://schemas.microsoft.com/office/drawing/2014/main" id="{EA897377-49A2-AF67-08F8-EB29079CE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7883" y="2107466"/>
            <a:ext cx="2034363" cy="2034363"/>
          </a:xfrm>
          <a:prstGeom prst="rect">
            <a:avLst/>
          </a:prstGeom>
        </p:spPr>
      </p:pic>
      <p:sp>
        <p:nvSpPr>
          <p:cNvPr id="13" name="TextBox 12">
            <a:extLst>
              <a:ext uri="{FF2B5EF4-FFF2-40B4-BE49-F238E27FC236}">
                <a16:creationId xmlns:a16="http://schemas.microsoft.com/office/drawing/2014/main" id="{ECE08DE1-B7F3-3E22-FED6-CBF485061D5C}"/>
              </a:ext>
            </a:extLst>
          </p:cNvPr>
          <p:cNvSpPr txBox="1"/>
          <p:nvPr/>
        </p:nvSpPr>
        <p:spPr>
          <a:xfrm>
            <a:off x="1095887" y="4285215"/>
            <a:ext cx="2583712"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Effective prompt engineering</a:t>
            </a:r>
          </a:p>
        </p:txBody>
      </p:sp>
      <p:sp>
        <p:nvSpPr>
          <p:cNvPr id="14" name="TextBox 13">
            <a:extLst>
              <a:ext uri="{FF2B5EF4-FFF2-40B4-BE49-F238E27FC236}">
                <a16:creationId xmlns:a16="http://schemas.microsoft.com/office/drawing/2014/main" id="{A5E84379-C404-BEF7-BE88-14C717288D54}"/>
              </a:ext>
            </a:extLst>
          </p:cNvPr>
          <p:cNvSpPr txBox="1"/>
          <p:nvPr/>
        </p:nvSpPr>
        <p:spPr>
          <a:xfrm>
            <a:off x="8147201" y="4250142"/>
            <a:ext cx="3219138"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Tweak parameters (temperature/max length)</a:t>
            </a:r>
          </a:p>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Content filtering</a:t>
            </a:r>
          </a:p>
        </p:txBody>
      </p:sp>
      <p:pic>
        <p:nvPicPr>
          <p:cNvPr id="15" name="Graphic 14" descr="Books outline">
            <a:extLst>
              <a:ext uri="{FF2B5EF4-FFF2-40B4-BE49-F238E27FC236}">
                <a16:creationId xmlns:a16="http://schemas.microsoft.com/office/drawing/2014/main" id="{E5F3D14C-192B-7314-0C79-B871D8FB8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6017" y="2107466"/>
            <a:ext cx="1828800" cy="1828800"/>
          </a:xfrm>
          <a:prstGeom prst="rect">
            <a:avLst/>
          </a:prstGeom>
        </p:spPr>
      </p:pic>
      <p:sp>
        <p:nvSpPr>
          <p:cNvPr id="16" name="TextBox 15">
            <a:extLst>
              <a:ext uri="{FF2B5EF4-FFF2-40B4-BE49-F238E27FC236}">
                <a16:creationId xmlns:a16="http://schemas.microsoft.com/office/drawing/2014/main" id="{C0AE3C71-7F0B-EE81-6925-9FE83D296B5D}"/>
              </a:ext>
            </a:extLst>
          </p:cNvPr>
          <p:cNvSpPr txBox="1"/>
          <p:nvPr/>
        </p:nvSpPr>
        <p:spPr>
          <a:xfrm>
            <a:off x="4804144" y="4391316"/>
            <a:ext cx="2583712"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Provide validated data sources</a:t>
            </a:r>
          </a:p>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Ask for citations </a:t>
            </a:r>
          </a:p>
        </p:txBody>
      </p:sp>
    </p:spTree>
    <p:extLst>
      <p:ext uri="{BB962C8B-B14F-4D97-AF65-F5344CB8AC3E}">
        <p14:creationId xmlns:p14="http://schemas.microsoft.com/office/powerpoint/2010/main" val="35405420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9503548"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rPr>
              <a:t>Azure OpenAI Service Learning </a:t>
            </a:r>
            <a:r>
              <a:rPr lang="en-US" sz="4000">
                <a:gradFill flip="none" rotWithShape="1">
                  <a:gsLst>
                    <a:gs pos="0">
                      <a:srgbClr val="CD9AD0"/>
                    </a:gs>
                    <a:gs pos="100000">
                      <a:srgbClr val="8EC8E8"/>
                    </a:gs>
                  </a:gsLst>
                  <a:lin ang="10800000" scaled="1"/>
                  <a:tileRect/>
                </a:gradFill>
              </a:rPr>
              <a:t>Guide</a:t>
            </a:r>
            <a:endParaRPr kumimoji="0" lang="en-US" sz="40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66062"/>
            <a:ext cx="3623571" cy="1156664"/>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See examples in the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3"/>
              </a:rPr>
              <a:t>Open AI Cookbook</a:t>
            </a:r>
            <a:endParaRPr kumimoji="0" lang="en-US" sz="1600" b="0" i="0" u="none" strike="noStrike" kern="1200" cap="none" spc="0" normalizeH="0" baseline="0" noProof="0">
              <a:ln>
                <a:noFill/>
              </a:ln>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Get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4"/>
              </a:rPr>
              <a:t>support and help</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algn="ctr">
              <a:defRPr/>
            </a:pPr>
            <a:r>
              <a:rPr lang="en-US">
                <a:gradFill>
                  <a:gsLst>
                    <a:gs pos="0">
                      <a:srgbClr val="8EC8E8"/>
                    </a:gs>
                    <a:gs pos="100000">
                      <a:srgbClr val="CD9AD0"/>
                    </a:gs>
                  </a:gsLst>
                  <a:lin ang="2700000" scaled="1"/>
                </a:gradFill>
                <a:latin typeface="Segoe UI Semibold"/>
              </a:rPr>
              <a:t>Advanced</a:t>
            </a: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525996"/>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How your data is processed, used and stored in Azure </a:t>
            </a:r>
            <a:r>
              <a:rPr kumimoji="0" lang="en-US" sz="1600" b="0" i="0" u="none" strike="noStrike" kern="1200" cap="none" spc="0" normalizeH="0" baseline="0" noProof="0" err="1">
                <a:ln>
                  <a:noFill/>
                </a:ln>
                <a:effectLst/>
                <a:uLnTx/>
                <a:uFillTx/>
                <a:latin typeface="Segoe UI"/>
                <a:ea typeface="+mn-ea"/>
                <a:cs typeface="+mn-cs"/>
              </a:rPr>
              <a:t>OpenAI</a:t>
            </a:r>
            <a:r>
              <a:rPr kumimoji="0" lang="en-US" sz="1600" b="0" i="0" u="none" strike="noStrike" kern="1200" cap="none" spc="0" normalizeH="0" baseline="0" noProof="0">
                <a:ln>
                  <a:noFill/>
                </a:ln>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5"/>
              </a:rPr>
              <a:t>Data, privacy and 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lang="en-US" sz="1600">
                <a:latin typeface="Segoe UI"/>
              </a:rPr>
              <a:t>Review the </a:t>
            </a:r>
            <a:r>
              <a:rPr lang="en-US" sz="1600">
                <a:latin typeface="Segoe UI"/>
                <a:hlinkClick r:id="rId6"/>
              </a:rPr>
              <a:t>Enterprise Data with </a:t>
            </a:r>
            <a:r>
              <a:rPr lang="en-US" sz="1600" err="1">
                <a:latin typeface="Segoe UI"/>
                <a:hlinkClick r:id="rId6"/>
              </a:rPr>
              <a:t>ChatGPT</a:t>
            </a:r>
            <a:r>
              <a:rPr lang="en-US" sz="1600">
                <a:latin typeface="Segoe UI"/>
                <a:hlinkClick r:id="rId6"/>
              </a:rPr>
              <a:t> </a:t>
            </a:r>
            <a:r>
              <a:rPr lang="en-US" sz="1600">
                <a:latin typeface="Segoe UI"/>
              </a:rPr>
              <a:t>tech blog, and work through the accompanying </a:t>
            </a:r>
            <a:r>
              <a:rPr lang="en-US" sz="1600">
                <a:latin typeface="Segoe UI"/>
                <a:hlinkClick r:id="rId7"/>
              </a:rPr>
              <a:t>GitHub repository</a:t>
            </a:r>
            <a:r>
              <a:rPr lang="en-US" sz="1600">
                <a:latin typeface="Segoe UI"/>
              </a:rPr>
              <a:t>.</a:t>
            </a: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a:gradFill>
                  <a:gsLst>
                    <a:gs pos="0">
                      <a:srgbClr val="8EC8E8"/>
                    </a:gs>
                    <a:gs pos="100000">
                      <a:srgbClr val="CD9AD0"/>
                    </a:gs>
                  </a:gsLst>
                  <a:lin ang="2700000" scaled="1"/>
                </a:gradFill>
                <a:latin typeface="Segoe UI Semibold"/>
              </a:rPr>
              <a:t>Intermediate</a:t>
            </a:r>
            <a:endParaRPr lang="en-US" sz="2000">
              <a:gradFill>
                <a:gsLst>
                  <a:gs pos="0">
                    <a:srgbClr val="8EC8E8"/>
                  </a:gs>
                  <a:gs pos="100000">
                    <a:srgbClr val="CD9AD0"/>
                  </a:gs>
                </a:gsLst>
                <a:lin ang="2700000" scaled="1"/>
              </a:gradFill>
              <a:latin typeface="Segoe UI Semibold"/>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4922794"/>
            <a:ext cx="4883109" cy="1525996"/>
          </a:xfrm>
          <a:prstGeom prst="rect">
            <a:avLst/>
          </a:prstGeom>
          <a:noFill/>
        </p:spPr>
        <p:txBody>
          <a:bodyPr wrap="square" lIns="90000" tIns="46800" rIns="90000" bIns="46800" rtlCol="0" anchor="b">
            <a:spAutoFit/>
          </a:bodyPr>
          <a:lstStyle/>
          <a:p>
            <a:pPr marL="171450" indent="-171450">
              <a:lnSpc>
                <a:spcPct val="150000"/>
              </a:lnSpc>
              <a:buClr>
                <a:srgbClr val="0078D4"/>
              </a:buClr>
              <a:buSzPct val="110000"/>
              <a:buFont typeface=".Hiragino Kaku Gothic Interface W3"/>
              <a:buChar char="◉"/>
              <a:defRPr/>
            </a:pPr>
            <a:r>
              <a:rPr kumimoji="0" lang="en-US" sz="1600" b="0" i="0" u="none" strike="noStrike" kern="1200" cap="none" spc="0" normalizeH="0" baseline="0" noProof="0">
                <a:ln>
                  <a:noFill/>
                </a:ln>
                <a:effectLst/>
                <a:uLnTx/>
                <a:uFillTx/>
                <a:latin typeface="Segoe UI"/>
                <a:ea typeface="+mn-ea"/>
                <a:cs typeface="+mn-cs"/>
              </a:rPr>
              <a:t>Understand “What is Azure </a:t>
            </a:r>
            <a:r>
              <a:rPr kumimoji="0" lang="en-US" sz="1600" b="0" i="0" u="none" strike="noStrike" kern="1200" cap="none" spc="0" normalizeH="0" baseline="0" noProof="0" err="1">
                <a:ln>
                  <a:noFill/>
                </a:ln>
                <a:effectLst/>
                <a:uLnTx/>
                <a:uFillTx/>
                <a:latin typeface="Segoe UI"/>
                <a:ea typeface="+mn-ea"/>
                <a:cs typeface="+mn-cs"/>
              </a:rPr>
              <a:t>OpenAI</a:t>
            </a:r>
            <a:r>
              <a:rPr kumimoji="0" lang="en-US" sz="1600" b="0" i="0" u="none" strike="noStrike" kern="1200" cap="none" spc="0" normalizeH="0" baseline="0" noProof="0">
                <a:ln>
                  <a:noFill/>
                </a:ln>
                <a:effectLst/>
                <a:uLnTx/>
                <a:uFillTx/>
                <a:latin typeface="Segoe UI"/>
                <a:ea typeface="+mn-ea"/>
                <a:cs typeface="+mn-cs"/>
              </a:rPr>
              <a:t>?”: </a:t>
            </a:r>
            <a:r>
              <a:rPr kumimoji="0" lang="en-US" sz="16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8"/>
              </a:rPr>
              <a:t>Introduction to Azure </a:t>
            </a:r>
            <a:r>
              <a:rPr kumimoji="0" lang="en-US" sz="1600" b="0" i="0" u="sng" strike="noStrike" kern="1200" cap="none" spc="0" normalizeH="0" baseline="0" noProof="0" err="1">
                <a:ln>
                  <a:noFill/>
                </a:ln>
                <a:solidFill>
                  <a:srgbClr val="0563C1"/>
                </a:solidFill>
                <a:effectLst/>
                <a:uLnTx/>
                <a:uFillTx/>
                <a:latin typeface="Segoe UI" panose="020B0502040204020203" pitchFamily="34" charset="0"/>
                <a:ea typeface="Calibri" panose="020F0502020204030204" pitchFamily="34" charset="0"/>
                <a:cs typeface="+mn-cs"/>
                <a:hlinkClick r:id="rId8"/>
              </a:rPr>
              <a:t>OpenAI</a:t>
            </a:r>
            <a:r>
              <a:rPr kumimoji="0" lang="en-US" sz="16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8"/>
              </a:rPr>
              <a:t> Service</a:t>
            </a:r>
            <a:r>
              <a:rPr kumimoji="0" lang="en-US" sz="1600" b="0" i="0" strike="noStrike" kern="1200" cap="none" spc="0" normalizeH="0" baseline="0" noProof="0">
                <a:ln>
                  <a:noFill/>
                </a:ln>
                <a:effectLst/>
                <a:uLnTx/>
                <a:uFillTx/>
                <a:latin typeface="Segoe UI" panose="020B0502040204020203" pitchFamily="34" charset="0"/>
                <a:ea typeface="Calibri" panose="020F0502020204030204" pitchFamily="34" charset="0"/>
                <a:cs typeface="+mn-cs"/>
              </a:rPr>
              <a:t> </a:t>
            </a:r>
            <a:r>
              <a:rPr lang="en-US" sz="1600">
                <a:latin typeface="Segoe UI"/>
              </a:rPr>
              <a:t>training module</a:t>
            </a:r>
          </a:p>
          <a:p>
            <a:pPr marL="171450" indent="-171450">
              <a:lnSpc>
                <a:spcPct val="150000"/>
              </a:lnSpc>
              <a:buClr>
                <a:srgbClr val="0078D4"/>
              </a:buClr>
              <a:buSzPct val="110000"/>
              <a:buFont typeface=".Hiragino Kaku Gothic Interface W3"/>
              <a:buChar char="◉"/>
              <a:defRPr/>
            </a:pPr>
            <a:r>
              <a:rPr kumimoji="0" lang="en-US" sz="1600" b="0" i="0" u="none" strike="noStrike" kern="1200" cap="none" spc="0" normalizeH="0" baseline="0" noProof="0">
                <a:ln>
                  <a:noFill/>
                </a:ln>
                <a:effectLst/>
                <a:uLnTx/>
                <a:uFillTx/>
                <a:latin typeface="Segoe UI"/>
                <a:ea typeface="+mn-ea"/>
                <a:cs typeface="+mn-cs"/>
              </a:rPr>
              <a:t>Explore key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9"/>
              </a:rPr>
              <a:t>Responsible AI</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effectLst/>
                <a:uLnTx/>
                <a:uFillTx/>
                <a:latin typeface="Segoe UI"/>
                <a:ea typeface="+mn-ea"/>
                <a:cs typeface="+mn-cs"/>
              </a:rPr>
              <a:t>guidelines and principles</a:t>
            </a: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7" y="3120678"/>
            <a:ext cx="652462" cy="276999"/>
          </a:xfrm>
          <a:prstGeom prst="rect">
            <a:avLst/>
          </a:prstGeom>
          <a:solidFill>
            <a:schemeClr val="bg1"/>
          </a:solidFill>
        </p:spPr>
        <p:txBody>
          <a:bodyPr wrap="square" lIns="0" tIns="0" rIns="0" bIns="0" rtlCol="0">
            <a:spAutoFit/>
          </a:bodyPr>
          <a:lstStyle/>
          <a:p>
            <a:pPr algn="ctr">
              <a:defRPr/>
            </a:pPr>
            <a:r>
              <a:rPr lang="en-US">
                <a:gradFill>
                  <a:gsLst>
                    <a:gs pos="0">
                      <a:srgbClr val="8EC8E8"/>
                    </a:gs>
                    <a:gs pos="100000">
                      <a:srgbClr val="CD9AD0"/>
                    </a:gs>
                  </a:gsLst>
                  <a:lin ang="2700000" scaled="1"/>
                </a:gradFill>
                <a:latin typeface="Segoe UI Semibold"/>
              </a:rPr>
              <a:t>Basic</a:t>
            </a:r>
          </a:p>
        </p:txBody>
      </p:sp>
      <p:sp>
        <p:nvSpPr>
          <p:cNvPr id="42" name="TextBox 41">
            <a:extLst>
              <a:ext uri="{FF2B5EF4-FFF2-40B4-BE49-F238E27FC236}">
                <a16:creationId xmlns:a16="http://schemas.microsoft.com/office/drawing/2014/main" id="{E7703937-7E66-2FFE-5B5F-6B269FF8679C}"/>
              </a:ext>
            </a:extLst>
          </p:cNvPr>
          <p:cNvSpPr txBox="1"/>
          <p:nvPr/>
        </p:nvSpPr>
        <p:spPr>
          <a:xfrm>
            <a:off x="791491" y="1074910"/>
            <a:ext cx="4540999" cy="1289393"/>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10"/>
              </a:rPr>
              <a:t>Create an Azure subscription </a:t>
            </a:r>
            <a:endPar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b="0" i="0" u="none" strike="noStrike" kern="1200" cap="none" spc="0" normalizeH="0" baseline="0" noProof="0">
                <a:ln>
                  <a:noFill/>
                </a:ln>
                <a:effectLst/>
                <a:uLnTx/>
                <a:uFillTx/>
                <a:latin typeface="Segoe UI" panose="020B0502040204020203" pitchFamily="34" charset="0"/>
                <a:ea typeface="+mn-ea"/>
                <a:cs typeface="+mn-cs"/>
              </a:rPr>
              <a:t>Apply for access to the Azure </a:t>
            </a:r>
            <a:r>
              <a:rPr kumimoji="0" lang="en-US" b="0" i="0" u="none" strike="noStrike" kern="1200" cap="none" spc="0" normalizeH="0" baseline="0" noProof="0" err="1">
                <a:ln>
                  <a:noFill/>
                </a:ln>
                <a:effectLst/>
                <a:uLnTx/>
                <a:uFillTx/>
                <a:latin typeface="Segoe UI" panose="020B0502040204020203" pitchFamily="34" charset="0"/>
                <a:ea typeface="+mn-ea"/>
                <a:cs typeface="+mn-cs"/>
              </a:rPr>
              <a:t>OpenAI</a:t>
            </a:r>
            <a:r>
              <a:rPr kumimoji="0" lang="en-US" b="0" i="0" u="none" strike="noStrike" kern="1200" cap="none" spc="0" normalizeH="0" baseline="0" noProof="0">
                <a:ln>
                  <a:noFill/>
                </a:ln>
                <a:effectLst/>
                <a:uLnTx/>
                <a:uFillTx/>
                <a:latin typeface="Segoe UI" panose="020B0502040204020203" pitchFamily="34" charset="0"/>
                <a:ea typeface="+mn-ea"/>
                <a:cs typeface="+mn-cs"/>
              </a:rPr>
              <a:t> Service: </a:t>
            </a:r>
            <a:r>
              <a:rPr kumimoji="0" lang="en-US"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1"/>
              </a:rPr>
              <a:t>https://aka.ms/oai/access</a:t>
            </a:r>
            <a:r>
              <a:rPr kumimoji="0" lang="en-US"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a:t>
            </a:r>
            <a:r>
              <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652462" cy="61555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gradFill>
                  <a:gsLst>
                    <a:gs pos="0">
                      <a:srgbClr val="8EC8E8"/>
                    </a:gs>
                    <a:gs pos="100000">
                      <a:srgbClr val="CD9AD0"/>
                    </a:gs>
                  </a:gsLst>
                  <a:lin ang="2700000" scaled="1"/>
                </a:gradFill>
                <a:latin typeface="Segoe UI Semibold"/>
              </a:rPr>
              <a:t>Start Here!</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27669" y="5761879"/>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54899" y="1901652"/>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66614" y="1593647"/>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38075" y="479113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9CEB954D-8AC9-29F8-C179-DEFBBA665962}"/>
              </a:ext>
            </a:extLst>
          </p:cNvPr>
          <p:cNvSpPr txBox="1"/>
          <p:nvPr/>
        </p:nvSpPr>
        <p:spPr>
          <a:xfrm>
            <a:off x="9264156" y="6310097"/>
            <a:ext cx="2811137" cy="369332"/>
          </a:xfrm>
          <a:prstGeom prst="rect">
            <a:avLst/>
          </a:prstGeom>
          <a:noFill/>
        </p:spPr>
        <p:txBody>
          <a:bodyPr wrap="square" lIns="0" tIns="0" rIns="0" bIns="0" rtlCol="0">
            <a:spAutoFit/>
          </a:bodyPr>
          <a:lstStyle/>
          <a:p>
            <a:pPr algn="l"/>
            <a:r>
              <a:rPr lang="en-US" sz="2400">
                <a:hlinkClick r:id="rId12"/>
              </a:rPr>
              <a:t>aka.ms/aoai/learn</a:t>
            </a:r>
            <a:endParaRPr lang="en-US" sz="2400"/>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9F92B7-EC36-A64B-61C7-40C3AD2B9E41}"/>
              </a:ext>
            </a:extLst>
          </p:cNvPr>
          <p:cNvSpPr>
            <a:spLocks noGrp="1"/>
          </p:cNvSpPr>
          <p:nvPr>
            <p:ph type="title"/>
          </p:nvPr>
        </p:nvSpPr>
        <p:spPr>
          <a:xfrm>
            <a:off x="385418" y="2497315"/>
            <a:ext cx="6637867" cy="553998"/>
          </a:xfrm>
        </p:spPr>
        <p:txBody>
          <a:bodyPr/>
          <a:lstStyle/>
          <a:p>
            <a:pPr algn="l"/>
            <a:r>
              <a:rPr lang="en-US" dirty="0"/>
              <a:t>AGENDA:</a:t>
            </a:r>
          </a:p>
        </p:txBody>
      </p:sp>
      <p:sp>
        <p:nvSpPr>
          <p:cNvPr id="5" name="Text Placeholder 4">
            <a:extLst>
              <a:ext uri="{FF2B5EF4-FFF2-40B4-BE49-F238E27FC236}">
                <a16:creationId xmlns:a16="http://schemas.microsoft.com/office/drawing/2014/main" id="{7C98A27E-D438-D3E5-B520-5F4A4972C748}"/>
              </a:ext>
            </a:extLst>
          </p:cNvPr>
          <p:cNvSpPr>
            <a:spLocks noGrp="1"/>
          </p:cNvSpPr>
          <p:nvPr>
            <p:ph type="body" sz="quarter" idx="12"/>
          </p:nvPr>
        </p:nvSpPr>
        <p:spPr>
          <a:xfrm>
            <a:off x="385418" y="3165456"/>
            <a:ext cx="6655646" cy="923330"/>
          </a:xfrm>
        </p:spPr>
        <p:txBody>
          <a:bodyPr/>
          <a:lstStyle/>
          <a:p>
            <a:pPr marL="342900" indent="-342900">
              <a:buFont typeface="Arial" panose="020B0604020202020204" pitchFamily="34" charset="0"/>
              <a:buChar char="•"/>
            </a:pPr>
            <a:r>
              <a:rPr lang="en-US" dirty="0"/>
              <a:t>Introducing Artificial Intelligence</a:t>
            </a:r>
          </a:p>
          <a:p>
            <a:pPr marL="342900" indent="-342900">
              <a:buFont typeface="Arial" panose="020B0604020202020204" pitchFamily="34" charset="0"/>
              <a:buChar char="•"/>
            </a:pPr>
            <a:r>
              <a:rPr lang="en-US" dirty="0"/>
              <a:t>Introducing Microsoft Azure</a:t>
            </a:r>
          </a:p>
          <a:p>
            <a:pPr marL="342900" indent="-342900">
              <a:buFont typeface="Arial" panose="020B0604020202020204" pitchFamily="34" charset="0"/>
              <a:buChar char="•"/>
            </a:pPr>
            <a:r>
              <a:rPr lang="en-US" dirty="0"/>
              <a:t>Hands-on Session on Azure Cognitive Service</a:t>
            </a:r>
          </a:p>
        </p:txBody>
      </p:sp>
    </p:spTree>
    <p:extLst>
      <p:ext uri="{BB962C8B-B14F-4D97-AF65-F5344CB8AC3E}">
        <p14:creationId xmlns:p14="http://schemas.microsoft.com/office/powerpoint/2010/main" val="31731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857D926B-7387-2DC9-789C-56EB865C138B}"/>
              </a:ext>
            </a:extLst>
          </p:cNvPr>
          <p:cNvSpPr>
            <a:spLocks noGrp="1"/>
          </p:cNvSpPr>
          <p:nvPr>
            <p:ph type="title"/>
          </p:nvPr>
        </p:nvSpPr>
        <p:spPr>
          <a:xfrm>
            <a:off x="588263" y="457200"/>
            <a:ext cx="11018520" cy="553998"/>
          </a:xfrm>
        </p:spPr>
        <p:txBody>
          <a:bodyPr/>
          <a:lstStyle/>
          <a:p>
            <a:r>
              <a:rPr lang="en-US" dirty="0"/>
              <a:t>MOTIVATION</a:t>
            </a:r>
          </a:p>
        </p:txBody>
      </p:sp>
      <p:sp>
        <p:nvSpPr>
          <p:cNvPr id="8" name="Text Placeholder 5">
            <a:extLst>
              <a:ext uri="{FF2B5EF4-FFF2-40B4-BE49-F238E27FC236}">
                <a16:creationId xmlns:a16="http://schemas.microsoft.com/office/drawing/2014/main" id="{BF442DD3-0CAC-5809-8C82-97DC7D67BB2D}"/>
              </a:ext>
            </a:extLst>
          </p:cNvPr>
          <p:cNvSpPr>
            <a:spLocks noGrp="1"/>
          </p:cNvSpPr>
          <p:nvPr>
            <p:ph type="body" sz="quarter" idx="10"/>
          </p:nvPr>
        </p:nvSpPr>
        <p:spPr>
          <a:xfrm>
            <a:off x="586390" y="1434370"/>
            <a:ext cx="11018520" cy="1723549"/>
          </a:xfrm>
        </p:spPr>
        <p:txBody>
          <a:bodyPr/>
          <a:lstStyle/>
          <a:p>
            <a:r>
              <a:rPr lang="en-US" b="0" i="0" dirty="0">
                <a:solidFill>
                  <a:schemeClr val="tx1"/>
                </a:solidFill>
                <a:effectLst/>
              </a:rPr>
              <a:t>With Artificial Intelligence, we can build solutions that seemed like science fiction a short time ago; enabling incredible advances in - health care, financial management, environmental protection, and other areas - to make the world better for everyone.</a:t>
            </a:r>
            <a:endParaRPr lang="en-US" dirty="0">
              <a:solidFill>
                <a:schemeClr val="tx1"/>
              </a:solidFill>
            </a:endParaRPr>
          </a:p>
        </p:txBody>
      </p:sp>
      <p:sp>
        <p:nvSpPr>
          <p:cNvPr id="10" name="Rectangle 9">
            <a:extLst>
              <a:ext uri="{FF2B5EF4-FFF2-40B4-BE49-F238E27FC236}">
                <a16:creationId xmlns:a16="http://schemas.microsoft.com/office/drawing/2014/main" id="{93BC37A5-C5DD-9DFF-8F1D-8A478C97B958}"/>
              </a:ext>
            </a:extLst>
          </p:cNvPr>
          <p:cNvSpPr/>
          <p:nvPr/>
        </p:nvSpPr>
        <p:spPr bwMode="auto">
          <a:xfrm>
            <a:off x="927133" y="3637508"/>
            <a:ext cx="2133600" cy="21020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48131E2-7924-9ACC-2925-81E43AB82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92" y="3658308"/>
            <a:ext cx="2167682" cy="2060468"/>
          </a:xfrm>
          <a:prstGeom prst="rect">
            <a:avLst/>
          </a:prstGeom>
        </p:spPr>
      </p:pic>
      <p:sp>
        <p:nvSpPr>
          <p:cNvPr id="12" name="Rectangle 11">
            <a:extLst>
              <a:ext uri="{FF2B5EF4-FFF2-40B4-BE49-F238E27FC236}">
                <a16:creationId xmlns:a16="http://schemas.microsoft.com/office/drawing/2014/main" id="{FC5C0BE2-7E5E-3552-A758-E0B1B51198F7}"/>
              </a:ext>
            </a:extLst>
          </p:cNvPr>
          <p:cNvSpPr/>
          <p:nvPr/>
        </p:nvSpPr>
        <p:spPr bwMode="auto">
          <a:xfrm>
            <a:off x="8973467" y="3616707"/>
            <a:ext cx="2133600" cy="21020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2F0A511-0641-E65D-E38B-A43F9325E772}"/>
              </a:ext>
            </a:extLst>
          </p:cNvPr>
          <p:cNvSpPr/>
          <p:nvPr/>
        </p:nvSpPr>
        <p:spPr bwMode="auto">
          <a:xfrm>
            <a:off x="4760634" y="3616707"/>
            <a:ext cx="2133600" cy="21020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976C0336-4F0D-791F-6F8C-D4ABB8E28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508" y="3637508"/>
            <a:ext cx="2133601" cy="2028071"/>
          </a:xfrm>
          <a:prstGeom prst="rect">
            <a:avLst/>
          </a:prstGeom>
        </p:spPr>
      </p:pic>
      <p:pic>
        <p:nvPicPr>
          <p:cNvPr id="11" name="Picture 10">
            <a:extLst>
              <a:ext uri="{FF2B5EF4-FFF2-40B4-BE49-F238E27FC236}">
                <a16:creationId xmlns:a16="http://schemas.microsoft.com/office/drawing/2014/main" id="{4DC656BE-FE32-A62D-6AAD-F05BBBB76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7675" y="3691226"/>
            <a:ext cx="2133600" cy="2028071"/>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CB4C979-40CF-3C3F-1ACA-655FE15D7CA6}"/>
              </a:ext>
            </a:extLst>
          </p:cNvPr>
          <p:cNvSpPr>
            <a:spLocks noGrp="1"/>
          </p:cNvSpPr>
          <p:nvPr>
            <p:ph type="title"/>
          </p:nvPr>
        </p:nvSpPr>
        <p:spPr>
          <a:xfrm>
            <a:off x="588263" y="312822"/>
            <a:ext cx="11018520" cy="492443"/>
          </a:xfrm>
        </p:spPr>
        <p:txBody>
          <a:bodyPr/>
          <a:lstStyle/>
          <a:p>
            <a:pPr algn="l"/>
            <a:r>
              <a:rPr lang="en-US" dirty="0">
                <a:solidFill>
                  <a:schemeClr val="accent1"/>
                </a:solidFill>
              </a:rPr>
              <a:t>What is AI?</a:t>
            </a:r>
          </a:p>
        </p:txBody>
      </p:sp>
      <p:sp>
        <p:nvSpPr>
          <p:cNvPr id="11" name="Text Placeholder 5">
            <a:extLst>
              <a:ext uri="{FF2B5EF4-FFF2-40B4-BE49-F238E27FC236}">
                <a16:creationId xmlns:a16="http://schemas.microsoft.com/office/drawing/2014/main" id="{12049439-3DEA-0AD7-8845-DE72E70DFDF8}"/>
              </a:ext>
            </a:extLst>
          </p:cNvPr>
          <p:cNvSpPr>
            <a:spLocks noGrp="1"/>
          </p:cNvSpPr>
          <p:nvPr>
            <p:ph type="body" sz="quarter" idx="10"/>
          </p:nvPr>
        </p:nvSpPr>
        <p:spPr>
          <a:xfrm>
            <a:off x="586390" y="804717"/>
            <a:ext cx="11018520" cy="861774"/>
          </a:xfrm>
        </p:spPr>
        <p:txBody>
          <a:bodyPr/>
          <a:lstStyle/>
          <a:p>
            <a:r>
              <a:rPr lang="en-US" b="0" i="0" dirty="0">
                <a:solidFill>
                  <a:schemeClr val="tx1"/>
                </a:solidFill>
                <a:effectLst/>
                <a:cs typeface="Times New Roman" panose="02020603050405020304" pitchFamily="18" charset="0"/>
              </a:rPr>
              <a:t>Simply put, AI is the creation of software that imitates human behaviors and capabilities.</a:t>
            </a:r>
            <a:endParaRPr lang="en-US" dirty="0">
              <a:solidFill>
                <a:schemeClr val="tx1"/>
              </a:solidFill>
              <a:cs typeface="Times New Roman" panose="02020603050405020304" pitchFamily="18" charset="0"/>
            </a:endParaRPr>
          </a:p>
        </p:txBody>
      </p:sp>
      <p:pic>
        <p:nvPicPr>
          <p:cNvPr id="3" name="Picture 2" descr="A diagram of various applications of AI">
            <a:extLst>
              <a:ext uri="{FF2B5EF4-FFF2-40B4-BE49-F238E27FC236}">
                <a16:creationId xmlns:a16="http://schemas.microsoft.com/office/drawing/2014/main" id="{29A6C338-6156-1D66-96B8-3EADF58D3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230" y="1943460"/>
            <a:ext cx="5520680" cy="3709207"/>
          </a:xfrm>
          <a:prstGeom prst="rect">
            <a:avLst/>
          </a:prstGeom>
        </p:spPr>
      </p:pic>
    </p:spTree>
    <p:extLst>
      <p:ext uri="{BB962C8B-B14F-4D97-AF65-F5344CB8AC3E}">
        <p14:creationId xmlns:p14="http://schemas.microsoft.com/office/powerpoint/2010/main" val="26357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CB4C979-40CF-3C3F-1ACA-655FE15D7CA6}"/>
              </a:ext>
            </a:extLst>
          </p:cNvPr>
          <p:cNvSpPr>
            <a:spLocks noGrp="1"/>
          </p:cNvSpPr>
          <p:nvPr>
            <p:ph type="title"/>
          </p:nvPr>
        </p:nvSpPr>
        <p:spPr>
          <a:xfrm>
            <a:off x="352289" y="135841"/>
            <a:ext cx="11018520" cy="492443"/>
          </a:xfrm>
        </p:spPr>
        <p:txBody>
          <a:bodyPr/>
          <a:lstStyle/>
          <a:p>
            <a:pPr algn="l"/>
            <a:r>
              <a:rPr lang="en-US" dirty="0">
                <a:solidFill>
                  <a:schemeClr val="accent1"/>
                </a:solidFill>
              </a:rPr>
              <a:t>Usage of AI</a:t>
            </a:r>
          </a:p>
        </p:txBody>
      </p:sp>
      <p:pic>
        <p:nvPicPr>
          <p:cNvPr id="3" name="Picture 2" descr="A diagram of various applications of AI">
            <a:extLst>
              <a:ext uri="{FF2B5EF4-FFF2-40B4-BE49-F238E27FC236}">
                <a16:creationId xmlns:a16="http://schemas.microsoft.com/office/drawing/2014/main" id="{29A6C338-6156-1D66-96B8-3EADF58D3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917" y="628284"/>
            <a:ext cx="9532877" cy="6404902"/>
          </a:xfrm>
          <a:prstGeom prst="rect">
            <a:avLst/>
          </a:prstGeom>
        </p:spPr>
      </p:pic>
    </p:spTree>
    <p:extLst>
      <p:ext uri="{BB962C8B-B14F-4D97-AF65-F5344CB8AC3E}">
        <p14:creationId xmlns:p14="http://schemas.microsoft.com/office/powerpoint/2010/main" val="3058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7219007"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Think back to November 2021</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206891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44257" y="4641343"/>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Rectangle 5">
            <a:extLst>
              <a:ext uri="{FF2B5EF4-FFF2-40B4-BE49-F238E27FC236}">
                <a16:creationId xmlns:a16="http://schemas.microsoft.com/office/drawing/2014/main" id="{FE9928B4-0FDF-5449-0491-F1081ACE487A}"/>
              </a:ext>
            </a:extLst>
          </p:cNvPr>
          <p:cNvSpPr/>
          <p:nvPr/>
        </p:nvSpPr>
        <p:spPr bwMode="auto">
          <a:xfrm>
            <a:off x="8943834" y="4391885"/>
            <a:ext cx="1431405"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7385140-90D0-ACB0-83F4-275F6D69C55F}"/>
              </a:ext>
            </a:extLst>
          </p:cNvPr>
          <p:cNvSpPr/>
          <p:nvPr/>
        </p:nvSpPr>
        <p:spPr bwMode="auto">
          <a:xfrm>
            <a:off x="2968411" y="2197021"/>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1BA95EF-4CE3-B767-794D-F9613675812E}"/>
              </a:ext>
            </a:extLst>
          </p:cNvPr>
          <p:cNvSpPr/>
          <p:nvPr/>
        </p:nvSpPr>
        <p:spPr bwMode="auto">
          <a:xfrm>
            <a:off x="2955703" y="1077070"/>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429209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2.potx" id="{FF407B81-EE0D-4712-A915-520CB69516B5}" vid="{F126F94A-848E-45ED-B836-477FDC3323C6}"/>
    </a:ext>
  </a:extLst>
</a:theme>
</file>

<file path=ppt/theme/theme1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3.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4.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7.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8.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9.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1303</TotalTime>
  <Words>5610</Words>
  <Application>Microsoft Office PowerPoint</Application>
  <PresentationFormat>Widescreen</PresentationFormat>
  <Paragraphs>497</Paragraphs>
  <Slides>34</Slides>
  <Notes>34</Notes>
  <HiddenSlides>0</HiddenSlides>
  <MMClips>2</MMClips>
  <ScaleCrop>false</ScaleCrop>
  <HeadingPairs>
    <vt:vector size="6" baseType="variant">
      <vt:variant>
        <vt:lpstr>Fonts Used</vt:lpstr>
      </vt:variant>
      <vt:variant>
        <vt:i4>18</vt:i4>
      </vt:variant>
      <vt:variant>
        <vt:lpstr>Theme</vt:lpstr>
      </vt:variant>
      <vt:variant>
        <vt:i4>14</vt:i4>
      </vt:variant>
      <vt:variant>
        <vt:lpstr>Slide Titles</vt:lpstr>
      </vt:variant>
      <vt:variant>
        <vt:i4>34</vt:i4>
      </vt:variant>
    </vt:vector>
  </HeadingPairs>
  <TitlesOfParts>
    <vt:vector size="66" baseType="lpstr">
      <vt:lpstr>.Hiragino Kaku Gothic Interface W3</vt:lpstr>
      <vt:lpstr>adelia</vt:lpstr>
      <vt:lpstr>-apple-system</vt:lpstr>
      <vt:lpstr>Arial</vt:lpstr>
      <vt:lpstr>Calibri</vt:lpstr>
      <vt:lpstr>Cambria Math</vt:lpstr>
      <vt:lpstr>Consolas</vt:lpstr>
      <vt:lpstr>Courier New</vt:lpstr>
      <vt:lpstr>Roboto</vt:lpstr>
      <vt:lpstr>Roboto Mono</vt:lpstr>
      <vt:lpstr>Segoe UI</vt:lpstr>
      <vt:lpstr>Segoe UI </vt:lpstr>
      <vt:lpstr>Segoe UI Light</vt:lpstr>
      <vt:lpstr>Segoe UI Semibold</vt:lpstr>
      <vt:lpstr>Segoe UI Semilight</vt:lpstr>
      <vt:lpstr>Söhne</vt:lpstr>
      <vt:lpstr>Times New Roman</vt:lpstr>
      <vt:lpstr>Wingdings</vt:lpstr>
      <vt:lpstr>3_Azure black</vt:lpstr>
      <vt:lpstr>1_Black Template</vt:lpstr>
      <vt:lpstr>9-51153_Microsoft_Ignite_Black_Template</vt:lpstr>
      <vt:lpstr>Microsoft 365 PPT Template - 2018</vt:lpstr>
      <vt:lpstr>3_Office Theme</vt:lpstr>
      <vt:lpstr>MCAPS Start 16/9 Black Template</vt:lpstr>
      <vt:lpstr>Azure updated</vt:lpstr>
      <vt:lpstr>APEX Template 2017 </vt:lpstr>
      <vt:lpstr>1_Build 2019 Black</vt:lpstr>
      <vt:lpstr> Microsoft Build Black 2/3 Template</vt:lpstr>
      <vt:lpstr>3_Azure black</vt:lpstr>
      <vt:lpstr>5_Black Template</vt:lpstr>
      <vt:lpstr>4_Black Template</vt:lpstr>
      <vt:lpstr>Microsoft Build 16:9 Template Light</vt:lpstr>
      <vt:lpstr>PowerPoint Presentation</vt:lpstr>
      <vt:lpstr>Student Ambassadors Community Guidelines</vt:lpstr>
      <vt:lpstr>MICROSOFT LEARN AI SKILL CHALLENGE | INTRODUCTION TO  ARTIFICIAL INTELLIGENCE</vt:lpstr>
      <vt:lpstr>AGENDA:</vt:lpstr>
      <vt:lpstr>MOTIVATION</vt:lpstr>
      <vt:lpstr>What is AI?</vt:lpstr>
      <vt:lpstr>Usage of AI</vt:lpstr>
      <vt:lpstr>Think back to November 2021</vt:lpstr>
      <vt:lpstr>Azure AI</vt:lpstr>
      <vt:lpstr>PowerPoint Presentation</vt:lpstr>
      <vt:lpstr>PowerPoint Presentation</vt:lpstr>
      <vt:lpstr>KEY WORKLOADS</vt:lpstr>
      <vt:lpstr>ANOMALY DETECTION:</vt:lpstr>
      <vt:lpstr>NATURAL LANGUAGE PROCESSING</vt:lpstr>
      <vt:lpstr>KNOWLEDGE MINING:</vt:lpstr>
      <vt:lpstr>COMPUTER VISION:</vt:lpstr>
      <vt:lpstr>2. Object Detection</vt:lpstr>
      <vt:lpstr>3. Semantic Segmentation</vt:lpstr>
      <vt:lpstr>4. Image Analysis</vt:lpstr>
      <vt:lpstr>5. Face Detection, Analysis and Recognition.</vt:lpstr>
      <vt:lpstr>6. Optical Character Recognition (OCR)</vt:lpstr>
      <vt:lpstr>Microsoft and OpenAI partnership</vt:lpstr>
      <vt:lpstr>PowerPoint Presentation</vt:lpstr>
      <vt:lpstr>Azure OpenAI Data and Privacy</vt:lpstr>
      <vt:lpstr>Azure AI ≠ Azure Open AI Service</vt:lpstr>
      <vt:lpstr>Azure AI</vt:lpstr>
      <vt:lpstr>PowerPoint Presentation</vt:lpstr>
      <vt:lpstr>PowerPoint Presentation</vt:lpstr>
      <vt:lpstr>Demo  Train a Computer Vision Model (Azure Cognitive Service)</vt:lpstr>
      <vt:lpstr>Using AI responsibly: social implications</vt:lpstr>
      <vt:lpstr>PowerPoint Presentation</vt:lpstr>
      <vt:lpstr>PowerPoint Presentation</vt:lpstr>
      <vt:lpstr>Azure OpenAI Service Learning Guide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OpenAI</dc:title>
  <dc:creator>Carlotta Castelluccio</dc:creator>
  <cp:lastModifiedBy>Taiwo Omoyeni</cp:lastModifiedBy>
  <cp:revision>50</cp:revision>
  <dcterms:created xsi:type="dcterms:W3CDTF">2023-02-21T14:12:22Z</dcterms:created>
  <dcterms:modified xsi:type="dcterms:W3CDTF">2023-08-05T13:55:19Z</dcterms:modified>
</cp:coreProperties>
</file>